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68" r:id="rId2"/>
    <p:sldId id="259" r:id="rId3"/>
    <p:sldId id="263" r:id="rId4"/>
    <p:sldId id="265" r:id="rId5"/>
    <p:sldId id="264" r:id="rId6"/>
    <p:sldId id="261" r:id="rId7"/>
    <p:sldId id="266" r:id="rId8"/>
    <p:sldId id="267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5F5F5F"/>
    <a:srgbClr val="808080"/>
    <a:srgbClr val="008000"/>
    <a:srgbClr val="660066"/>
    <a:srgbClr val="FFFFFF"/>
    <a:srgbClr val="FF0000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C7392C-9D4F-4A79-BD48-B96A4A9E6A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C5D65-5261-4BD4-BE68-A70EFBB2B6DE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3A51F-2EE4-4955-97B1-3FECC8DDB6FC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B6E91-F146-4AEF-B5EC-6CBE72DB4030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B85C5477-5D27-461B-B315-C36D868FA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11818-A94C-44A0-92C1-2C50D764A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0175"/>
            <a:ext cx="2209800" cy="604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30175"/>
            <a:ext cx="6478587" cy="604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BF89B-2333-477C-97BA-146640F93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E28DD-D09B-41B7-BA32-1BEEF9C49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680FF-0525-49B9-8FFF-84075A012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0028C-92B6-413E-A8A0-776C325B5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06A8A-35D6-4612-AEED-0D11AC877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B057-24E3-4A11-9F3D-33D70142E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7AEA1-6E52-41BA-BA33-3A020ADA7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CDCCF-8507-4A3F-A8C2-D935BE3D8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C32DB-5313-4737-B827-4A36C0024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14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3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0" y="52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72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91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0" y="110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0" y="129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0" y="148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0" y="168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0" y="187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0" y="206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0" y="225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0" y="244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0" y="264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0" y="283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0" y="302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0" y="321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0" y="340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0" y="360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0" y="379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0" y="398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0" y="417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1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3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7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9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110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129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148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168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187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206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225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244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264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283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302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321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340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360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379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398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417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436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456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475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49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51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53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55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57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30175"/>
            <a:ext cx="88407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3CD1A45-3E92-446D-9DBF-E1228E04C6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28600" y="9906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Graphs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04800" y="1797050"/>
            <a:ext cx="472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Char char="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Let’s examine the graphs of some common and basic functions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69342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876800" y="4495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7543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7848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8153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629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324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6019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5715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68580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68580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68580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68580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68580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68580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68580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68580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7162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7467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7772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80772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70104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0104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0104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010400" y="5638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7010400" y="4114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70104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70104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70104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6477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172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58674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5562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8458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8763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5410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5105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68580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68580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68580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>
            <a:off x="68580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8382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8686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70104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7010400" y="62182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5257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4953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70104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70104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 flipV="1">
            <a:off x="5105400" y="2667000"/>
            <a:ext cx="3657600" cy="3657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1" name="Freeform 55"/>
          <p:cNvSpPr>
            <a:spLocks/>
          </p:cNvSpPr>
          <p:nvPr/>
        </p:nvSpPr>
        <p:spPr bwMode="auto">
          <a:xfrm flipV="1">
            <a:off x="6248400" y="2362200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2" name="Line 56"/>
          <p:cNvSpPr>
            <a:spLocks noChangeShapeType="1"/>
          </p:cNvSpPr>
          <p:nvPr/>
        </p:nvSpPr>
        <p:spPr bwMode="auto">
          <a:xfrm flipV="1">
            <a:off x="5105400" y="5410200"/>
            <a:ext cx="3657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228600" y="1155541"/>
            <a:ext cx="8763000" cy="4924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Knowing the graphical representation of basic functions allows us to make alterations or transformations into similar (but more complicated) functions</a:t>
            </a:r>
          </a:p>
        </p:txBody>
      </p:sp>
      <p:sp>
        <p:nvSpPr>
          <p:cNvPr id="39994" name="Rectangle 58"/>
          <p:cNvSpPr>
            <a:spLocks noChangeArrowheads="1"/>
          </p:cNvSpPr>
          <p:nvPr/>
        </p:nvSpPr>
        <p:spPr bwMode="auto">
          <a:xfrm>
            <a:off x="5847997" y="1917799"/>
            <a:ext cx="2173993" cy="30777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f(x) = x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f(x) = x</a:t>
            </a:r>
            <a:r>
              <a:rPr lang="en-US" sz="1400" baseline="300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f(x) = -3</a:t>
            </a:r>
          </a:p>
        </p:txBody>
      </p:sp>
      <p:graphicFrame>
        <p:nvGraphicFramePr>
          <p:cNvPr id="40080" name="Group 144"/>
          <p:cNvGraphicFramePr>
            <a:graphicFrameLocks noGrp="1"/>
          </p:cNvGraphicFramePr>
          <p:nvPr/>
        </p:nvGraphicFramePr>
        <p:xfrm>
          <a:off x="609600" y="2667000"/>
          <a:ext cx="3962400" cy="2346960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1066800"/>
                <a:gridCol w="10668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 = x</a:t>
                      </a:r>
                      <a:r>
                        <a:rPr kumimoji="1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 = 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39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" dur="500"/>
                                        <p:tgtEl>
                                          <p:spTgt spid="39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500"/>
                                        <p:tgtEl>
                                          <p:spTgt spid="39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0" grpId="0" animBg="1"/>
      <p:bldP spid="39990" grpId="1" animBg="1"/>
      <p:bldP spid="39991" grpId="0" animBg="1"/>
      <p:bldP spid="39991" grpId="1" animBg="1"/>
      <p:bldP spid="39992" grpId="0" animBg="1"/>
      <p:bldP spid="3999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990600"/>
          </a:xfrm>
        </p:spPr>
        <p:txBody>
          <a:bodyPr/>
          <a:lstStyle/>
          <a:p>
            <a:r>
              <a:rPr lang="en-US" sz="1800"/>
              <a:t>These basic transformations can be applied to functions (graphs) individually or in combination with one another</a:t>
            </a:r>
          </a:p>
          <a:p>
            <a:r>
              <a:rPr lang="en-US" sz="1800"/>
              <a:t>Look at a couple of HW exercises as an example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66294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572000" y="4495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4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7543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848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6324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6019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5715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410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65532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65532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6858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7162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467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7772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67056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7056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67056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6705600" y="5638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6705600" y="4114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67056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7056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67056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6172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8674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5562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5257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8153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8458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5105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>
            <a:off x="4800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>
            <a:off x="65532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>
            <a:off x="65532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80772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8382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67056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6705600" y="62182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4953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4648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67056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67056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>
            <a:off x="23622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>
            <a:off x="304800" y="4495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8" name="Line 56"/>
          <p:cNvSpPr>
            <a:spLocks noChangeShapeType="1"/>
          </p:cNvSpPr>
          <p:nvPr/>
        </p:nvSpPr>
        <p:spPr bwMode="auto">
          <a:xfrm>
            <a:off x="2667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9" name="Line 57"/>
          <p:cNvSpPr>
            <a:spLocks noChangeShapeType="1"/>
          </p:cNvSpPr>
          <p:nvPr/>
        </p:nvSpPr>
        <p:spPr bwMode="auto">
          <a:xfrm>
            <a:off x="2971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3276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3581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>
            <a:off x="2057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>
            <a:off x="1752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>
            <a:off x="1447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>
            <a:off x="1143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>
            <a:off x="22860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22860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22860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9" name="Line 67"/>
          <p:cNvSpPr>
            <a:spLocks noChangeShapeType="1"/>
          </p:cNvSpPr>
          <p:nvPr/>
        </p:nvSpPr>
        <p:spPr bwMode="auto">
          <a:xfrm>
            <a:off x="22860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0" name="Line 68"/>
          <p:cNvSpPr>
            <a:spLocks noChangeShapeType="1"/>
          </p:cNvSpPr>
          <p:nvPr/>
        </p:nvSpPr>
        <p:spPr bwMode="auto">
          <a:xfrm>
            <a:off x="22860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22860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22860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3" name="Line 71"/>
          <p:cNvSpPr>
            <a:spLocks noChangeShapeType="1"/>
          </p:cNvSpPr>
          <p:nvPr/>
        </p:nvSpPr>
        <p:spPr bwMode="auto">
          <a:xfrm>
            <a:off x="22860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4" name="Text Box 72"/>
          <p:cNvSpPr txBox="1">
            <a:spLocks noChangeArrowheads="1"/>
          </p:cNvSpPr>
          <p:nvPr/>
        </p:nvSpPr>
        <p:spPr bwMode="auto">
          <a:xfrm>
            <a:off x="2590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105" name="Text Box 73"/>
          <p:cNvSpPr txBox="1">
            <a:spLocks noChangeArrowheads="1"/>
          </p:cNvSpPr>
          <p:nvPr/>
        </p:nvSpPr>
        <p:spPr bwMode="auto">
          <a:xfrm>
            <a:off x="2895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106" name="Text Box 74"/>
          <p:cNvSpPr txBox="1">
            <a:spLocks noChangeArrowheads="1"/>
          </p:cNvSpPr>
          <p:nvPr/>
        </p:nvSpPr>
        <p:spPr bwMode="auto">
          <a:xfrm>
            <a:off x="3200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107" name="Text Box 75"/>
          <p:cNvSpPr txBox="1">
            <a:spLocks noChangeArrowheads="1"/>
          </p:cNvSpPr>
          <p:nvPr/>
        </p:nvSpPr>
        <p:spPr bwMode="auto">
          <a:xfrm>
            <a:off x="35052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108" name="Text Box 76"/>
          <p:cNvSpPr txBox="1">
            <a:spLocks noChangeArrowheads="1"/>
          </p:cNvSpPr>
          <p:nvPr/>
        </p:nvSpPr>
        <p:spPr bwMode="auto">
          <a:xfrm>
            <a:off x="24384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109" name="Text Box 77"/>
          <p:cNvSpPr txBox="1">
            <a:spLocks noChangeArrowheads="1"/>
          </p:cNvSpPr>
          <p:nvPr/>
        </p:nvSpPr>
        <p:spPr bwMode="auto">
          <a:xfrm>
            <a:off x="24384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110" name="Text Box 78"/>
          <p:cNvSpPr txBox="1">
            <a:spLocks noChangeArrowheads="1"/>
          </p:cNvSpPr>
          <p:nvPr/>
        </p:nvSpPr>
        <p:spPr bwMode="auto">
          <a:xfrm>
            <a:off x="24384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111" name="Text Box 79"/>
          <p:cNvSpPr txBox="1">
            <a:spLocks noChangeArrowheads="1"/>
          </p:cNvSpPr>
          <p:nvPr/>
        </p:nvSpPr>
        <p:spPr bwMode="auto">
          <a:xfrm>
            <a:off x="2438400" y="5638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112" name="Text Box 80"/>
          <p:cNvSpPr txBox="1">
            <a:spLocks noChangeArrowheads="1"/>
          </p:cNvSpPr>
          <p:nvPr/>
        </p:nvSpPr>
        <p:spPr bwMode="auto">
          <a:xfrm>
            <a:off x="2438400" y="4114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113" name="Text Box 81"/>
          <p:cNvSpPr txBox="1">
            <a:spLocks noChangeArrowheads="1"/>
          </p:cNvSpPr>
          <p:nvPr/>
        </p:nvSpPr>
        <p:spPr bwMode="auto">
          <a:xfrm>
            <a:off x="24384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114" name="Text Box 82"/>
          <p:cNvSpPr txBox="1">
            <a:spLocks noChangeArrowheads="1"/>
          </p:cNvSpPr>
          <p:nvPr/>
        </p:nvSpPr>
        <p:spPr bwMode="auto">
          <a:xfrm>
            <a:off x="24384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115" name="Text Box 83"/>
          <p:cNvSpPr txBox="1">
            <a:spLocks noChangeArrowheads="1"/>
          </p:cNvSpPr>
          <p:nvPr/>
        </p:nvSpPr>
        <p:spPr bwMode="auto">
          <a:xfrm>
            <a:off x="24384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116" name="Text Box 84"/>
          <p:cNvSpPr txBox="1">
            <a:spLocks noChangeArrowheads="1"/>
          </p:cNvSpPr>
          <p:nvPr/>
        </p:nvSpPr>
        <p:spPr bwMode="auto">
          <a:xfrm>
            <a:off x="1905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117" name="Text Box 85"/>
          <p:cNvSpPr txBox="1">
            <a:spLocks noChangeArrowheads="1"/>
          </p:cNvSpPr>
          <p:nvPr/>
        </p:nvSpPr>
        <p:spPr bwMode="auto">
          <a:xfrm>
            <a:off x="1600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118" name="Text Box 86"/>
          <p:cNvSpPr txBox="1">
            <a:spLocks noChangeArrowheads="1"/>
          </p:cNvSpPr>
          <p:nvPr/>
        </p:nvSpPr>
        <p:spPr bwMode="auto">
          <a:xfrm>
            <a:off x="12954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119" name="Text Box 87"/>
          <p:cNvSpPr txBox="1">
            <a:spLocks noChangeArrowheads="1"/>
          </p:cNvSpPr>
          <p:nvPr/>
        </p:nvSpPr>
        <p:spPr bwMode="auto">
          <a:xfrm>
            <a:off x="990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120" name="Line 88"/>
          <p:cNvSpPr>
            <a:spLocks noChangeShapeType="1"/>
          </p:cNvSpPr>
          <p:nvPr/>
        </p:nvSpPr>
        <p:spPr bwMode="auto">
          <a:xfrm>
            <a:off x="3886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1" name="Line 89"/>
          <p:cNvSpPr>
            <a:spLocks noChangeShapeType="1"/>
          </p:cNvSpPr>
          <p:nvPr/>
        </p:nvSpPr>
        <p:spPr bwMode="auto">
          <a:xfrm>
            <a:off x="4191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2" name="Line 90"/>
          <p:cNvSpPr>
            <a:spLocks noChangeShapeType="1"/>
          </p:cNvSpPr>
          <p:nvPr/>
        </p:nvSpPr>
        <p:spPr bwMode="auto">
          <a:xfrm>
            <a:off x="838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3" name="Line 91"/>
          <p:cNvSpPr>
            <a:spLocks noChangeShapeType="1"/>
          </p:cNvSpPr>
          <p:nvPr/>
        </p:nvSpPr>
        <p:spPr bwMode="auto">
          <a:xfrm>
            <a:off x="533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4" name="Line 92"/>
          <p:cNvSpPr>
            <a:spLocks noChangeShapeType="1"/>
          </p:cNvSpPr>
          <p:nvPr/>
        </p:nvSpPr>
        <p:spPr bwMode="auto">
          <a:xfrm>
            <a:off x="22860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5" name="Line 93"/>
          <p:cNvSpPr>
            <a:spLocks noChangeShapeType="1"/>
          </p:cNvSpPr>
          <p:nvPr/>
        </p:nvSpPr>
        <p:spPr bwMode="auto">
          <a:xfrm>
            <a:off x="22860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6" name="Line 94"/>
          <p:cNvSpPr>
            <a:spLocks noChangeShapeType="1"/>
          </p:cNvSpPr>
          <p:nvPr/>
        </p:nvSpPr>
        <p:spPr bwMode="auto">
          <a:xfrm>
            <a:off x="22860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7" name="Line 95"/>
          <p:cNvSpPr>
            <a:spLocks noChangeShapeType="1"/>
          </p:cNvSpPr>
          <p:nvPr/>
        </p:nvSpPr>
        <p:spPr bwMode="auto">
          <a:xfrm>
            <a:off x="22860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8" name="Text Box 96"/>
          <p:cNvSpPr txBox="1">
            <a:spLocks noChangeArrowheads="1"/>
          </p:cNvSpPr>
          <p:nvPr/>
        </p:nvSpPr>
        <p:spPr bwMode="auto">
          <a:xfrm>
            <a:off x="3810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129" name="Text Box 97"/>
          <p:cNvSpPr txBox="1">
            <a:spLocks noChangeArrowheads="1"/>
          </p:cNvSpPr>
          <p:nvPr/>
        </p:nvSpPr>
        <p:spPr bwMode="auto">
          <a:xfrm>
            <a:off x="4114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44130" name="Text Box 98"/>
          <p:cNvSpPr txBox="1">
            <a:spLocks noChangeArrowheads="1"/>
          </p:cNvSpPr>
          <p:nvPr/>
        </p:nvSpPr>
        <p:spPr bwMode="auto">
          <a:xfrm>
            <a:off x="24384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131" name="Text Box 99"/>
          <p:cNvSpPr txBox="1">
            <a:spLocks noChangeArrowheads="1"/>
          </p:cNvSpPr>
          <p:nvPr/>
        </p:nvSpPr>
        <p:spPr bwMode="auto">
          <a:xfrm>
            <a:off x="2438400" y="62182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132" name="Text Box 100"/>
          <p:cNvSpPr txBox="1">
            <a:spLocks noChangeArrowheads="1"/>
          </p:cNvSpPr>
          <p:nvPr/>
        </p:nvSpPr>
        <p:spPr bwMode="auto">
          <a:xfrm>
            <a:off x="685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133" name="Text Box 101"/>
          <p:cNvSpPr txBox="1">
            <a:spLocks noChangeArrowheads="1"/>
          </p:cNvSpPr>
          <p:nvPr/>
        </p:nvSpPr>
        <p:spPr bwMode="auto">
          <a:xfrm>
            <a:off x="381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134" name="Text Box 102"/>
          <p:cNvSpPr txBox="1">
            <a:spLocks noChangeArrowheads="1"/>
          </p:cNvSpPr>
          <p:nvPr/>
        </p:nvSpPr>
        <p:spPr bwMode="auto">
          <a:xfrm>
            <a:off x="24384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135" name="Text Box 103"/>
          <p:cNvSpPr txBox="1">
            <a:spLocks noChangeArrowheads="1"/>
          </p:cNvSpPr>
          <p:nvPr/>
        </p:nvSpPr>
        <p:spPr bwMode="auto">
          <a:xfrm>
            <a:off x="24384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44141" name="Text Box 109"/>
          <p:cNvSpPr txBox="1">
            <a:spLocks noChangeArrowheads="1"/>
          </p:cNvSpPr>
          <p:nvPr/>
        </p:nvSpPr>
        <p:spPr bwMode="auto">
          <a:xfrm>
            <a:off x="1754188" y="609600"/>
            <a:ext cx="60960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Book problems: 53,55,59,63,67,69,77,81,83,87,95,100,103,107,109,115</a:t>
            </a:r>
          </a:p>
        </p:txBody>
      </p:sp>
      <p:sp>
        <p:nvSpPr>
          <p:cNvPr id="44142" name="Rectangle 110"/>
          <p:cNvSpPr>
            <a:spLocks noChangeArrowheads="1"/>
          </p:cNvSpPr>
          <p:nvPr/>
        </p:nvSpPr>
        <p:spPr bwMode="auto">
          <a:xfrm>
            <a:off x="838200" y="0"/>
            <a:ext cx="7772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1" lang="en-US" sz="3200" b="1">
                <a:solidFill>
                  <a:schemeClr val="tx2"/>
                </a:solidFill>
                <a:latin typeface="Arial" charset="0"/>
              </a:rPr>
              <a:t>Multiple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Graphs</a:t>
            </a: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66294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4572000" y="4495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6934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7543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7848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6324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6019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5715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5410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65532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65532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6858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7162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7467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7772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7056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7056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7056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6705600" y="5638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6705600" y="4114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67056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67056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67056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6172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58674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5562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5257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8153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8458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105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4800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65532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8" name="Line 88"/>
          <p:cNvSpPr>
            <a:spLocks noChangeShapeType="1"/>
          </p:cNvSpPr>
          <p:nvPr/>
        </p:nvSpPr>
        <p:spPr bwMode="auto">
          <a:xfrm>
            <a:off x="65532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80772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8382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67056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6705600" y="62182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953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648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67056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10336" name="Text Box 96"/>
          <p:cNvSpPr txBox="1">
            <a:spLocks noChangeArrowheads="1"/>
          </p:cNvSpPr>
          <p:nvPr/>
        </p:nvSpPr>
        <p:spPr bwMode="auto">
          <a:xfrm>
            <a:off x="67056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10540" name="Line 300"/>
          <p:cNvSpPr>
            <a:spLocks noChangeShapeType="1"/>
          </p:cNvSpPr>
          <p:nvPr/>
        </p:nvSpPr>
        <p:spPr bwMode="auto">
          <a:xfrm>
            <a:off x="4800600" y="2667000"/>
            <a:ext cx="18288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1" name="Line 301"/>
          <p:cNvSpPr>
            <a:spLocks noChangeShapeType="1"/>
          </p:cNvSpPr>
          <p:nvPr/>
        </p:nvSpPr>
        <p:spPr bwMode="auto">
          <a:xfrm flipH="1">
            <a:off x="6629400" y="2667000"/>
            <a:ext cx="18288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2" name="Freeform 302"/>
          <p:cNvSpPr>
            <a:spLocks/>
          </p:cNvSpPr>
          <p:nvPr/>
        </p:nvSpPr>
        <p:spPr bwMode="auto">
          <a:xfrm>
            <a:off x="6629400" y="3810000"/>
            <a:ext cx="1828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8" y="336"/>
              </a:cxn>
              <a:cxn ang="0">
                <a:pos x="192" y="240"/>
              </a:cxn>
              <a:cxn ang="0">
                <a:pos x="378" y="162"/>
              </a:cxn>
              <a:cxn ang="0">
                <a:pos x="581" y="101"/>
              </a:cxn>
              <a:cxn ang="0">
                <a:pos x="784" y="53"/>
              </a:cxn>
              <a:cxn ang="0">
                <a:pos x="1152" y="0"/>
              </a:cxn>
            </a:cxnLst>
            <a:rect l="0" t="0" r="r" b="b"/>
            <a:pathLst>
              <a:path w="1152" h="432">
                <a:moveTo>
                  <a:pt x="0" y="432"/>
                </a:moveTo>
                <a:cubicBezTo>
                  <a:pt x="8" y="400"/>
                  <a:pt x="16" y="368"/>
                  <a:pt x="48" y="336"/>
                </a:cubicBezTo>
                <a:cubicBezTo>
                  <a:pt x="80" y="304"/>
                  <a:pt x="137" y="269"/>
                  <a:pt x="192" y="240"/>
                </a:cubicBezTo>
                <a:cubicBezTo>
                  <a:pt x="247" y="211"/>
                  <a:pt x="313" y="185"/>
                  <a:pt x="378" y="162"/>
                </a:cubicBezTo>
                <a:cubicBezTo>
                  <a:pt x="443" y="139"/>
                  <a:pt x="513" y="119"/>
                  <a:pt x="581" y="101"/>
                </a:cubicBezTo>
                <a:cubicBezTo>
                  <a:pt x="649" y="83"/>
                  <a:pt x="689" y="70"/>
                  <a:pt x="784" y="53"/>
                </a:cubicBezTo>
                <a:cubicBezTo>
                  <a:pt x="879" y="36"/>
                  <a:pt x="1075" y="11"/>
                  <a:pt x="1152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3" name="Freeform 303"/>
          <p:cNvSpPr>
            <a:spLocks/>
          </p:cNvSpPr>
          <p:nvPr/>
        </p:nvSpPr>
        <p:spPr bwMode="auto">
          <a:xfrm>
            <a:off x="6019800" y="2362200"/>
            <a:ext cx="1190625" cy="4232275"/>
          </a:xfrm>
          <a:custGeom>
            <a:avLst/>
            <a:gdLst>
              <a:gd name="connsiteX0" fmla="*/ 0 w 10000"/>
              <a:gd name="connsiteY0" fmla="*/ 10000 h 10000"/>
              <a:gd name="connsiteX1" fmla="*/ 692 w 10000"/>
              <a:gd name="connsiteY1" fmla="*/ 7941 h 10000"/>
              <a:gd name="connsiteX2" fmla="*/ 2928 w 10000"/>
              <a:gd name="connsiteY2" fmla="*/ 5754 h 10000"/>
              <a:gd name="connsiteX3" fmla="*/ 5096 w 10000"/>
              <a:gd name="connsiteY3" fmla="*/ 5041 h 10000"/>
              <a:gd name="connsiteX4" fmla="*/ 7680 w 10000"/>
              <a:gd name="connsiteY4" fmla="*/ 4321 h 10000"/>
              <a:gd name="connsiteX5" fmla="*/ 9455 w 10000"/>
              <a:gd name="connsiteY5" fmla="*/ 2161 h 10000"/>
              <a:gd name="connsiteX6" fmla="*/ 10000 w 10000"/>
              <a:gd name="connsiteY6" fmla="*/ 0 h 10000"/>
              <a:gd name="connsiteX0" fmla="*/ 0 w 10000"/>
              <a:gd name="connsiteY0" fmla="*/ 10000 h 10000"/>
              <a:gd name="connsiteX1" fmla="*/ 692 w 10000"/>
              <a:gd name="connsiteY1" fmla="*/ 7941 h 10000"/>
              <a:gd name="connsiteX2" fmla="*/ 3200 w 10000"/>
              <a:gd name="connsiteY2" fmla="*/ 5761 h 10000"/>
              <a:gd name="connsiteX3" fmla="*/ 5096 w 10000"/>
              <a:gd name="connsiteY3" fmla="*/ 5041 h 10000"/>
              <a:gd name="connsiteX4" fmla="*/ 7680 w 10000"/>
              <a:gd name="connsiteY4" fmla="*/ 4321 h 10000"/>
              <a:gd name="connsiteX5" fmla="*/ 9455 w 10000"/>
              <a:gd name="connsiteY5" fmla="*/ 2161 h 10000"/>
              <a:gd name="connsiteX6" fmla="*/ 10000 w 10000"/>
              <a:gd name="connsiteY6" fmla="*/ 0 h 10000"/>
              <a:gd name="connsiteX0" fmla="*/ 0 w 10000"/>
              <a:gd name="connsiteY0" fmla="*/ 10000 h 10000"/>
              <a:gd name="connsiteX1" fmla="*/ 640 w 10000"/>
              <a:gd name="connsiteY1" fmla="*/ 8282 h 10000"/>
              <a:gd name="connsiteX2" fmla="*/ 3200 w 10000"/>
              <a:gd name="connsiteY2" fmla="*/ 5761 h 10000"/>
              <a:gd name="connsiteX3" fmla="*/ 5096 w 10000"/>
              <a:gd name="connsiteY3" fmla="*/ 5041 h 10000"/>
              <a:gd name="connsiteX4" fmla="*/ 7680 w 10000"/>
              <a:gd name="connsiteY4" fmla="*/ 4321 h 10000"/>
              <a:gd name="connsiteX5" fmla="*/ 9455 w 10000"/>
              <a:gd name="connsiteY5" fmla="*/ 2161 h 10000"/>
              <a:gd name="connsiteX6" fmla="*/ 10000 w 10000"/>
              <a:gd name="connsiteY6" fmla="*/ 0 h 10000"/>
              <a:gd name="connsiteX0" fmla="*/ 0 w 10000"/>
              <a:gd name="connsiteY0" fmla="*/ 10000 h 10000"/>
              <a:gd name="connsiteX1" fmla="*/ 640 w 10000"/>
              <a:gd name="connsiteY1" fmla="*/ 7922 h 10000"/>
              <a:gd name="connsiteX2" fmla="*/ 3200 w 10000"/>
              <a:gd name="connsiteY2" fmla="*/ 5761 h 10000"/>
              <a:gd name="connsiteX3" fmla="*/ 5096 w 10000"/>
              <a:gd name="connsiteY3" fmla="*/ 5041 h 10000"/>
              <a:gd name="connsiteX4" fmla="*/ 7680 w 10000"/>
              <a:gd name="connsiteY4" fmla="*/ 4321 h 10000"/>
              <a:gd name="connsiteX5" fmla="*/ 9455 w 10000"/>
              <a:gd name="connsiteY5" fmla="*/ 2161 h 10000"/>
              <a:gd name="connsiteX6" fmla="*/ 10000 w 10000"/>
              <a:gd name="connsiteY6" fmla="*/ 0 h 10000"/>
              <a:gd name="connsiteX0" fmla="*/ 0 w 10000"/>
              <a:gd name="connsiteY0" fmla="*/ 10000 h 10000"/>
              <a:gd name="connsiteX1" fmla="*/ 640 w 10000"/>
              <a:gd name="connsiteY1" fmla="*/ 7922 h 10000"/>
              <a:gd name="connsiteX2" fmla="*/ 2560 w 10000"/>
              <a:gd name="connsiteY2" fmla="*/ 5761 h 10000"/>
              <a:gd name="connsiteX3" fmla="*/ 5096 w 10000"/>
              <a:gd name="connsiteY3" fmla="*/ 5041 h 10000"/>
              <a:gd name="connsiteX4" fmla="*/ 7680 w 10000"/>
              <a:gd name="connsiteY4" fmla="*/ 4321 h 10000"/>
              <a:gd name="connsiteX5" fmla="*/ 9455 w 10000"/>
              <a:gd name="connsiteY5" fmla="*/ 2161 h 10000"/>
              <a:gd name="connsiteX6" fmla="*/ 10000 w 10000"/>
              <a:gd name="connsiteY6" fmla="*/ 0 h 10000"/>
              <a:gd name="connsiteX0" fmla="*/ 0 w 10000"/>
              <a:gd name="connsiteY0" fmla="*/ 10000 h 10000"/>
              <a:gd name="connsiteX1" fmla="*/ 640 w 10000"/>
              <a:gd name="connsiteY1" fmla="*/ 7922 h 10000"/>
              <a:gd name="connsiteX2" fmla="*/ 2560 w 10000"/>
              <a:gd name="connsiteY2" fmla="*/ 5761 h 10000"/>
              <a:gd name="connsiteX3" fmla="*/ 5120 w 10000"/>
              <a:gd name="connsiteY3" fmla="*/ 5041 h 10000"/>
              <a:gd name="connsiteX4" fmla="*/ 7680 w 10000"/>
              <a:gd name="connsiteY4" fmla="*/ 4321 h 10000"/>
              <a:gd name="connsiteX5" fmla="*/ 9455 w 10000"/>
              <a:gd name="connsiteY5" fmla="*/ 2161 h 10000"/>
              <a:gd name="connsiteX6" fmla="*/ 10000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14" y="9659"/>
                  <a:pt x="213" y="8629"/>
                  <a:pt x="640" y="7922"/>
                </a:cubicBezTo>
                <a:cubicBezTo>
                  <a:pt x="1067" y="7216"/>
                  <a:pt x="1813" y="6241"/>
                  <a:pt x="2560" y="5761"/>
                </a:cubicBezTo>
                <a:cubicBezTo>
                  <a:pt x="3307" y="5281"/>
                  <a:pt x="4267" y="5281"/>
                  <a:pt x="5120" y="5041"/>
                </a:cubicBezTo>
                <a:cubicBezTo>
                  <a:pt x="5973" y="4801"/>
                  <a:pt x="6957" y="4801"/>
                  <a:pt x="7680" y="4321"/>
                </a:cubicBezTo>
                <a:cubicBezTo>
                  <a:pt x="8403" y="3841"/>
                  <a:pt x="9068" y="2881"/>
                  <a:pt x="9455" y="2161"/>
                </a:cubicBezTo>
                <a:cubicBezTo>
                  <a:pt x="9842" y="1441"/>
                  <a:pt x="9909" y="360"/>
                  <a:pt x="10000" y="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" name="Rectangle 308"/>
          <p:cNvSpPr>
            <a:spLocks noChangeArrowheads="1"/>
          </p:cNvSpPr>
          <p:nvPr/>
        </p:nvSpPr>
        <p:spPr bwMode="auto">
          <a:xfrm>
            <a:off x="5317229" y="1813024"/>
            <a:ext cx="2614818" cy="30777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f(x) = |x|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f(x) = sqrt(x)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f(x) = x</a:t>
            </a:r>
            <a:r>
              <a:rPr lang="en-US" sz="1400" baseline="30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40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53" name="Rectangle 313"/>
          <p:cNvSpPr>
            <a:spLocks noChangeArrowheads="1"/>
          </p:cNvSpPr>
          <p:nvPr/>
        </p:nvSpPr>
        <p:spPr bwMode="auto">
          <a:xfrm>
            <a:off x="304800" y="1171416"/>
            <a:ext cx="8763000" cy="4924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Knowing the graphical representation of basic functions allows us to make alterations or transformations into similar (but more complicated) functions</a:t>
            </a:r>
          </a:p>
        </p:txBody>
      </p:sp>
      <p:graphicFrame>
        <p:nvGraphicFramePr>
          <p:cNvPr id="10646" name="Group 406"/>
          <p:cNvGraphicFramePr>
            <a:graphicFrameLocks noGrp="1"/>
          </p:cNvGraphicFramePr>
          <p:nvPr/>
        </p:nvGraphicFramePr>
        <p:xfrm>
          <a:off x="304800" y="2362200"/>
          <a:ext cx="4191000" cy="2346960"/>
        </p:xfrm>
        <a:graphic>
          <a:graphicData uri="http://schemas.openxmlformats.org/drawingml/2006/table">
            <a:tbl>
              <a:tblPr/>
              <a:tblGrid>
                <a:gridCol w="609600"/>
                <a:gridCol w="990600"/>
                <a:gridCol w="1447800"/>
                <a:gridCol w="11430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f(x) = |x|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f(x) = </a:t>
                      </a: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sqrt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f(x) = x</a:t>
                      </a:r>
                      <a:r>
                        <a:rPr kumimoji="1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 real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 real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10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0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10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0" grpId="0" animBg="1"/>
      <p:bldP spid="10540" grpId="1" animBg="1"/>
      <p:bldP spid="10541" grpId="0" animBg="1"/>
      <p:bldP spid="10541" grpId="1" animBg="1"/>
      <p:bldP spid="10542" grpId="0" animBg="1"/>
      <p:bldP spid="10542" grpId="1" animBg="1"/>
      <p:bldP spid="105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Transformations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28600" y="1143000"/>
            <a:ext cx="8839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Char char="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Now let’s review some basic transformations and their effects</a:t>
            </a:r>
          </a:p>
          <a:p>
            <a:pPr marL="225425" indent="-225425">
              <a:buFont typeface="Symbol" pitchFamily="18" charset="2"/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25425" indent="-225425">
              <a:buFont typeface="Symbol" pitchFamily="18" charset="2"/>
              <a:buChar char="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Basically, the question becomes what is being affected by the addition / multiplication of a constant</a:t>
            </a:r>
          </a:p>
          <a:p>
            <a:pPr marL="344488" lvl="1" indent="-4763">
              <a:buFont typeface="Courier New" pitchFamily="49" charset="0"/>
              <a:buChar char="o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The x variable (just the independent variable) =&gt; horizontal effect</a:t>
            </a:r>
          </a:p>
          <a:p>
            <a:pPr marL="344488" lvl="1" indent="-4763">
              <a:buFont typeface="Courier New" pitchFamily="49" charset="0"/>
              <a:buChar char="o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The y variable (or f(x) as a whole) =&gt; vertical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Shifts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44958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438400" y="4495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800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105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410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715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191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886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581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76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4196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44196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4196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44196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44196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44196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44196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44196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4724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50292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5334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5638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5720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45720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45720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4572000" y="5638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4572000" y="4114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45720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45720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45720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4038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3733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3429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3124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6902" name="Line 38"/>
          <p:cNvSpPr>
            <a:spLocks noChangeShapeType="1"/>
          </p:cNvSpPr>
          <p:nvPr/>
        </p:nvSpPr>
        <p:spPr bwMode="auto">
          <a:xfrm>
            <a:off x="6019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>
            <a:off x="6324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2971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2667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44196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44196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44196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44196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5943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6248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45720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4572000" y="62182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28194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2514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45720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45720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6918" name="Freeform 54"/>
          <p:cNvSpPr>
            <a:spLocks/>
          </p:cNvSpPr>
          <p:nvPr/>
        </p:nvSpPr>
        <p:spPr bwMode="auto">
          <a:xfrm flipV="1">
            <a:off x="3810000" y="2362200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28600" y="1066800"/>
            <a:ext cx="8839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Symbol" pitchFamily="18" charset="2"/>
              <a:buChar char="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Vertical shifts (the “y” or entire function is changed by some constant)</a:t>
            </a:r>
          </a:p>
          <a:p>
            <a:pPr lvl="1">
              <a:buFontTx/>
              <a:buChar char="o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The graph of y = f(x) + c is the graph of y = f(x) shifted up vertically by c units</a:t>
            </a:r>
          </a:p>
          <a:p>
            <a:pPr lvl="1">
              <a:buFontTx/>
              <a:buChar char="o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The graph of y = f(x) - c is the graph of y = f(x) shifted down vertically by c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1874E-6 L 3.33333E-6 -0.1221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autoRev="1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1874E-6 L 3.33333E-6 0.288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8" grpId="0" animBg="1"/>
      <p:bldP spid="36918" grpId="1" animBg="1"/>
      <p:bldP spid="36918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Shifts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28600" y="1047750"/>
            <a:ext cx="883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Symbol" pitchFamily="18" charset="2"/>
              <a:buChar char="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Horizontal shifts (the “x” or independent variable is changed by some constant)</a:t>
            </a:r>
          </a:p>
          <a:p>
            <a:pPr marL="461963" lvl="1">
              <a:buFontTx/>
              <a:buChar char="o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The graph of y = f(x + c) is the graph of y = f(x) shifted to the left (opposite the sign) by c units</a:t>
            </a:r>
          </a:p>
          <a:p>
            <a:pPr marL="461963" lvl="1">
              <a:buFontTx/>
              <a:buChar char="o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The graph of y = f(x - c) is the graph of y = f(x) shifted to the right (opposite the sign) by c units 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4958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438400" y="4495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800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5105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5410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5715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191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3886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581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276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44196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4196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44196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44196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44196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44196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44196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44196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724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50292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334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638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45720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45720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45720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4572000" y="5638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4572000" y="4114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5720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45720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45720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4038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3733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3429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3124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6019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6324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2971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2667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>
            <a:off x="44196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4" name="Line 44"/>
          <p:cNvSpPr>
            <a:spLocks noChangeShapeType="1"/>
          </p:cNvSpPr>
          <p:nvPr/>
        </p:nvSpPr>
        <p:spPr bwMode="auto">
          <a:xfrm>
            <a:off x="44196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5" name="Line 45"/>
          <p:cNvSpPr>
            <a:spLocks noChangeShapeType="1"/>
          </p:cNvSpPr>
          <p:nvPr/>
        </p:nvSpPr>
        <p:spPr bwMode="auto">
          <a:xfrm>
            <a:off x="44196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>
            <a:off x="44196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5943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6248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45720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4572000" y="62182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28194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2514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45720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45720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5897" name="Freeform 57"/>
          <p:cNvSpPr>
            <a:spLocks/>
          </p:cNvSpPr>
          <p:nvPr/>
        </p:nvSpPr>
        <p:spPr bwMode="auto">
          <a:xfrm flipV="1">
            <a:off x="3810000" y="2362200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1874E-6 L -0.16667 -3.01874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autoRev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1874E-6 L 0.16666 -3.01874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7" grpId="0" animBg="1"/>
      <p:bldP spid="35897" grpId="1" animBg="1"/>
      <p:bldP spid="3589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Graphs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6629400" y="2071688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572000" y="4205288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69342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72390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75438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78486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63246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60198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7150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6553200" y="45100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6553200" y="48148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6553200" y="51196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6553200" y="54244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6553200" y="39004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6553200" y="35956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6553200" y="32908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553200" y="29860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8580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71628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74676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77724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705600" y="44338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05600" y="47386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705600" y="5043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705600" y="53482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705600" y="38242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705600" y="3519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6705600" y="32146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705600" y="29098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1722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58674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55626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2578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81534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84582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51054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48006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6553200" y="26812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6553200" y="23764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>
            <a:off x="6553200" y="57292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>
            <a:off x="6553200" y="60340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80772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83820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6705600" y="5622925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6705600" y="5927725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49530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46482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6705600" y="2605088"/>
            <a:ext cx="15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6705600" y="2300288"/>
            <a:ext cx="15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>
            <a:off x="2362200" y="2071688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304800" y="4205288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26670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>
            <a:off x="29718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7" name="Line 57"/>
          <p:cNvSpPr>
            <a:spLocks noChangeShapeType="1"/>
          </p:cNvSpPr>
          <p:nvPr/>
        </p:nvSpPr>
        <p:spPr bwMode="auto">
          <a:xfrm>
            <a:off x="32766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8" name="Line 58"/>
          <p:cNvSpPr>
            <a:spLocks noChangeShapeType="1"/>
          </p:cNvSpPr>
          <p:nvPr/>
        </p:nvSpPr>
        <p:spPr bwMode="auto">
          <a:xfrm>
            <a:off x="35814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9" name="Line 59"/>
          <p:cNvSpPr>
            <a:spLocks noChangeShapeType="1"/>
          </p:cNvSpPr>
          <p:nvPr/>
        </p:nvSpPr>
        <p:spPr bwMode="auto">
          <a:xfrm>
            <a:off x="20574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0" name="Line 60"/>
          <p:cNvSpPr>
            <a:spLocks noChangeShapeType="1"/>
          </p:cNvSpPr>
          <p:nvPr/>
        </p:nvSpPr>
        <p:spPr bwMode="auto">
          <a:xfrm>
            <a:off x="17526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1" name="Line 61"/>
          <p:cNvSpPr>
            <a:spLocks noChangeShapeType="1"/>
          </p:cNvSpPr>
          <p:nvPr/>
        </p:nvSpPr>
        <p:spPr bwMode="auto">
          <a:xfrm>
            <a:off x="14478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>
            <a:off x="11430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>
            <a:off x="2286000" y="45100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4" name="Line 64"/>
          <p:cNvSpPr>
            <a:spLocks noChangeShapeType="1"/>
          </p:cNvSpPr>
          <p:nvPr/>
        </p:nvSpPr>
        <p:spPr bwMode="auto">
          <a:xfrm>
            <a:off x="2286000" y="48148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5" name="Line 65"/>
          <p:cNvSpPr>
            <a:spLocks noChangeShapeType="1"/>
          </p:cNvSpPr>
          <p:nvPr/>
        </p:nvSpPr>
        <p:spPr bwMode="auto">
          <a:xfrm>
            <a:off x="2286000" y="51196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>
            <a:off x="2286000" y="54244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7" name="Line 67"/>
          <p:cNvSpPr>
            <a:spLocks noChangeShapeType="1"/>
          </p:cNvSpPr>
          <p:nvPr/>
        </p:nvSpPr>
        <p:spPr bwMode="auto">
          <a:xfrm>
            <a:off x="2286000" y="39004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8" name="Line 68"/>
          <p:cNvSpPr>
            <a:spLocks noChangeShapeType="1"/>
          </p:cNvSpPr>
          <p:nvPr/>
        </p:nvSpPr>
        <p:spPr bwMode="auto">
          <a:xfrm>
            <a:off x="2286000" y="35956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9" name="Line 69"/>
          <p:cNvSpPr>
            <a:spLocks noChangeShapeType="1"/>
          </p:cNvSpPr>
          <p:nvPr/>
        </p:nvSpPr>
        <p:spPr bwMode="auto">
          <a:xfrm>
            <a:off x="2286000" y="32908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0" name="Line 70"/>
          <p:cNvSpPr>
            <a:spLocks noChangeShapeType="1"/>
          </p:cNvSpPr>
          <p:nvPr/>
        </p:nvSpPr>
        <p:spPr bwMode="auto">
          <a:xfrm>
            <a:off x="2286000" y="29860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1" name="Text Box 71"/>
          <p:cNvSpPr txBox="1">
            <a:spLocks noChangeArrowheads="1"/>
          </p:cNvSpPr>
          <p:nvPr/>
        </p:nvSpPr>
        <p:spPr bwMode="auto">
          <a:xfrm>
            <a:off x="25908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0792" name="Text Box 72"/>
          <p:cNvSpPr txBox="1">
            <a:spLocks noChangeArrowheads="1"/>
          </p:cNvSpPr>
          <p:nvPr/>
        </p:nvSpPr>
        <p:spPr bwMode="auto">
          <a:xfrm>
            <a:off x="28956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0793" name="Text Box 73"/>
          <p:cNvSpPr txBox="1">
            <a:spLocks noChangeArrowheads="1"/>
          </p:cNvSpPr>
          <p:nvPr/>
        </p:nvSpPr>
        <p:spPr bwMode="auto">
          <a:xfrm>
            <a:off x="32004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0794" name="Text Box 74"/>
          <p:cNvSpPr txBox="1">
            <a:spLocks noChangeArrowheads="1"/>
          </p:cNvSpPr>
          <p:nvPr/>
        </p:nvSpPr>
        <p:spPr bwMode="auto">
          <a:xfrm>
            <a:off x="35052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0795" name="Text Box 75"/>
          <p:cNvSpPr txBox="1">
            <a:spLocks noChangeArrowheads="1"/>
          </p:cNvSpPr>
          <p:nvPr/>
        </p:nvSpPr>
        <p:spPr bwMode="auto">
          <a:xfrm>
            <a:off x="2438400" y="44338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0796" name="Text Box 76"/>
          <p:cNvSpPr txBox="1">
            <a:spLocks noChangeArrowheads="1"/>
          </p:cNvSpPr>
          <p:nvPr/>
        </p:nvSpPr>
        <p:spPr bwMode="auto">
          <a:xfrm>
            <a:off x="2438400" y="47386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0797" name="Text Box 77"/>
          <p:cNvSpPr txBox="1">
            <a:spLocks noChangeArrowheads="1"/>
          </p:cNvSpPr>
          <p:nvPr/>
        </p:nvSpPr>
        <p:spPr bwMode="auto">
          <a:xfrm>
            <a:off x="2438400" y="5043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2438400" y="53482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2438400" y="38242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2438400" y="3519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0801" name="Text Box 81"/>
          <p:cNvSpPr txBox="1">
            <a:spLocks noChangeArrowheads="1"/>
          </p:cNvSpPr>
          <p:nvPr/>
        </p:nvSpPr>
        <p:spPr bwMode="auto">
          <a:xfrm>
            <a:off x="2438400" y="32146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0802" name="Text Box 82"/>
          <p:cNvSpPr txBox="1">
            <a:spLocks noChangeArrowheads="1"/>
          </p:cNvSpPr>
          <p:nvPr/>
        </p:nvSpPr>
        <p:spPr bwMode="auto">
          <a:xfrm>
            <a:off x="2438400" y="29098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19050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0804" name="Text Box 84"/>
          <p:cNvSpPr txBox="1">
            <a:spLocks noChangeArrowheads="1"/>
          </p:cNvSpPr>
          <p:nvPr/>
        </p:nvSpPr>
        <p:spPr bwMode="auto">
          <a:xfrm>
            <a:off x="16002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0805" name="Text Box 85"/>
          <p:cNvSpPr txBox="1">
            <a:spLocks noChangeArrowheads="1"/>
          </p:cNvSpPr>
          <p:nvPr/>
        </p:nvSpPr>
        <p:spPr bwMode="auto">
          <a:xfrm>
            <a:off x="12954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0806" name="Text Box 86"/>
          <p:cNvSpPr txBox="1">
            <a:spLocks noChangeArrowheads="1"/>
          </p:cNvSpPr>
          <p:nvPr/>
        </p:nvSpPr>
        <p:spPr bwMode="auto">
          <a:xfrm>
            <a:off x="9906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0807" name="Line 87"/>
          <p:cNvSpPr>
            <a:spLocks noChangeShapeType="1"/>
          </p:cNvSpPr>
          <p:nvPr/>
        </p:nvSpPr>
        <p:spPr bwMode="auto">
          <a:xfrm>
            <a:off x="38862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8" name="Line 88"/>
          <p:cNvSpPr>
            <a:spLocks noChangeShapeType="1"/>
          </p:cNvSpPr>
          <p:nvPr/>
        </p:nvSpPr>
        <p:spPr bwMode="auto">
          <a:xfrm>
            <a:off x="41910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9" name="Line 89"/>
          <p:cNvSpPr>
            <a:spLocks noChangeShapeType="1"/>
          </p:cNvSpPr>
          <p:nvPr/>
        </p:nvSpPr>
        <p:spPr bwMode="auto">
          <a:xfrm>
            <a:off x="8382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0" name="Line 90"/>
          <p:cNvSpPr>
            <a:spLocks noChangeShapeType="1"/>
          </p:cNvSpPr>
          <p:nvPr/>
        </p:nvSpPr>
        <p:spPr bwMode="auto">
          <a:xfrm>
            <a:off x="533400" y="4129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1" name="Line 91"/>
          <p:cNvSpPr>
            <a:spLocks noChangeShapeType="1"/>
          </p:cNvSpPr>
          <p:nvPr/>
        </p:nvSpPr>
        <p:spPr bwMode="auto">
          <a:xfrm>
            <a:off x="2286000" y="26812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812" name="Line 92"/>
          <p:cNvSpPr>
            <a:spLocks noChangeShapeType="1"/>
          </p:cNvSpPr>
          <p:nvPr/>
        </p:nvSpPr>
        <p:spPr bwMode="auto">
          <a:xfrm>
            <a:off x="2286000" y="23764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813" name="Line 93"/>
          <p:cNvSpPr>
            <a:spLocks noChangeShapeType="1"/>
          </p:cNvSpPr>
          <p:nvPr/>
        </p:nvSpPr>
        <p:spPr bwMode="auto">
          <a:xfrm>
            <a:off x="2286000" y="57292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4" name="Line 94"/>
          <p:cNvSpPr>
            <a:spLocks noChangeShapeType="1"/>
          </p:cNvSpPr>
          <p:nvPr/>
        </p:nvSpPr>
        <p:spPr bwMode="auto">
          <a:xfrm>
            <a:off x="2286000" y="6034088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5" name="Text Box 95"/>
          <p:cNvSpPr txBox="1">
            <a:spLocks noChangeArrowheads="1"/>
          </p:cNvSpPr>
          <p:nvPr/>
        </p:nvSpPr>
        <p:spPr bwMode="auto">
          <a:xfrm>
            <a:off x="38100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0816" name="Text Box 96"/>
          <p:cNvSpPr txBox="1">
            <a:spLocks noChangeArrowheads="1"/>
          </p:cNvSpPr>
          <p:nvPr/>
        </p:nvSpPr>
        <p:spPr bwMode="auto">
          <a:xfrm>
            <a:off x="4114800" y="428148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0817" name="Text Box 97"/>
          <p:cNvSpPr txBox="1">
            <a:spLocks noChangeArrowheads="1"/>
          </p:cNvSpPr>
          <p:nvPr/>
        </p:nvSpPr>
        <p:spPr bwMode="auto">
          <a:xfrm>
            <a:off x="2438400" y="5622925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2438400" y="5927725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0819" name="Text Box 99"/>
          <p:cNvSpPr txBox="1">
            <a:spLocks noChangeArrowheads="1"/>
          </p:cNvSpPr>
          <p:nvPr/>
        </p:nvSpPr>
        <p:spPr bwMode="auto">
          <a:xfrm>
            <a:off x="6858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0820" name="Text Box 100"/>
          <p:cNvSpPr txBox="1">
            <a:spLocks noChangeArrowheads="1"/>
          </p:cNvSpPr>
          <p:nvPr/>
        </p:nvSpPr>
        <p:spPr bwMode="auto">
          <a:xfrm>
            <a:off x="381000" y="428148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0821" name="Text Box 101"/>
          <p:cNvSpPr txBox="1">
            <a:spLocks noChangeArrowheads="1"/>
          </p:cNvSpPr>
          <p:nvPr/>
        </p:nvSpPr>
        <p:spPr bwMode="auto">
          <a:xfrm>
            <a:off x="2438400" y="2605088"/>
            <a:ext cx="15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0822" name="Text Box 102"/>
          <p:cNvSpPr txBox="1">
            <a:spLocks noChangeArrowheads="1"/>
          </p:cNvSpPr>
          <p:nvPr/>
        </p:nvSpPr>
        <p:spPr bwMode="auto">
          <a:xfrm>
            <a:off x="2438400" y="2300288"/>
            <a:ext cx="15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0823" name="Line 103"/>
          <p:cNvSpPr>
            <a:spLocks noChangeShapeType="1"/>
          </p:cNvSpPr>
          <p:nvPr/>
        </p:nvSpPr>
        <p:spPr bwMode="auto">
          <a:xfrm flipV="1">
            <a:off x="1143000" y="2986088"/>
            <a:ext cx="3048000" cy="3048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4" name="Freeform 104"/>
          <p:cNvSpPr>
            <a:spLocks/>
          </p:cNvSpPr>
          <p:nvPr/>
        </p:nvSpPr>
        <p:spPr bwMode="auto">
          <a:xfrm flipV="1">
            <a:off x="1676400" y="2057362"/>
            <a:ext cx="1371600" cy="1828838"/>
          </a:xfrm>
          <a:custGeom>
            <a:avLst/>
            <a:gdLst>
              <a:gd name="connsiteX0" fmla="*/ 0 w 10000"/>
              <a:gd name="connsiteY0" fmla="*/ 10052 h 10052"/>
              <a:gd name="connsiteX1" fmla="*/ 556 w 10000"/>
              <a:gd name="connsiteY1" fmla="*/ 5766 h 10052"/>
              <a:gd name="connsiteX2" fmla="*/ 2778 w 10000"/>
              <a:gd name="connsiteY2" fmla="*/ 1481 h 10052"/>
              <a:gd name="connsiteX3" fmla="*/ 5000 w 10000"/>
              <a:gd name="connsiteY3" fmla="*/ 52 h 10052"/>
              <a:gd name="connsiteX4" fmla="*/ 7222 w 10000"/>
              <a:gd name="connsiteY4" fmla="*/ 1791 h 10052"/>
              <a:gd name="connsiteX5" fmla="*/ 9444 w 10000"/>
              <a:gd name="connsiteY5" fmla="*/ 5766 h 10052"/>
              <a:gd name="connsiteX6" fmla="*/ 10000 w 10000"/>
              <a:gd name="connsiteY6" fmla="*/ 10052 h 10052"/>
              <a:gd name="connsiteX0" fmla="*/ 0 w 10000"/>
              <a:gd name="connsiteY0" fmla="*/ 10000 h 10000"/>
              <a:gd name="connsiteX1" fmla="*/ 556 w 10000"/>
              <a:gd name="connsiteY1" fmla="*/ 5714 h 10000"/>
              <a:gd name="connsiteX2" fmla="*/ 2778 w 10000"/>
              <a:gd name="connsiteY2" fmla="*/ 1739 h 10000"/>
              <a:gd name="connsiteX3" fmla="*/ 5000 w 10000"/>
              <a:gd name="connsiteY3" fmla="*/ 0 h 10000"/>
              <a:gd name="connsiteX4" fmla="*/ 7222 w 10000"/>
              <a:gd name="connsiteY4" fmla="*/ 1739 h 10000"/>
              <a:gd name="connsiteX5" fmla="*/ 9444 w 10000"/>
              <a:gd name="connsiteY5" fmla="*/ 5714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556 w 10000"/>
              <a:gd name="connsiteY1" fmla="*/ 5714 h 10000"/>
              <a:gd name="connsiteX2" fmla="*/ 2778 w 10000"/>
              <a:gd name="connsiteY2" fmla="*/ 1739 h 10000"/>
              <a:gd name="connsiteX3" fmla="*/ 5000 w 10000"/>
              <a:gd name="connsiteY3" fmla="*/ 0 h 10000"/>
              <a:gd name="connsiteX4" fmla="*/ 7222 w 10000"/>
              <a:gd name="connsiteY4" fmla="*/ 1739 h 10000"/>
              <a:gd name="connsiteX5" fmla="*/ 9444 w 10000"/>
              <a:gd name="connsiteY5" fmla="*/ 6957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556 w 10000"/>
              <a:gd name="connsiteY1" fmla="*/ 6957 h 10000"/>
              <a:gd name="connsiteX2" fmla="*/ 2778 w 10000"/>
              <a:gd name="connsiteY2" fmla="*/ 1739 h 10000"/>
              <a:gd name="connsiteX3" fmla="*/ 5000 w 10000"/>
              <a:gd name="connsiteY3" fmla="*/ 0 h 10000"/>
              <a:gd name="connsiteX4" fmla="*/ 7222 w 10000"/>
              <a:gd name="connsiteY4" fmla="*/ 1739 h 10000"/>
              <a:gd name="connsiteX5" fmla="*/ 9444 w 10000"/>
              <a:gd name="connsiteY5" fmla="*/ 6957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556 w 10000"/>
              <a:gd name="connsiteY1" fmla="*/ 6957 h 10000"/>
              <a:gd name="connsiteX2" fmla="*/ 2778 w 10000"/>
              <a:gd name="connsiteY2" fmla="*/ 1739 h 10000"/>
              <a:gd name="connsiteX3" fmla="*/ 5000 w 10000"/>
              <a:gd name="connsiteY3" fmla="*/ 0 h 10000"/>
              <a:gd name="connsiteX4" fmla="*/ 7222 w 10000"/>
              <a:gd name="connsiteY4" fmla="*/ 1739 h 10000"/>
              <a:gd name="connsiteX5" fmla="*/ 9444 w 10000"/>
              <a:gd name="connsiteY5" fmla="*/ 6957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556 w 10000"/>
              <a:gd name="connsiteY1" fmla="*/ 6957 h 10000"/>
              <a:gd name="connsiteX2" fmla="*/ 2778 w 10000"/>
              <a:gd name="connsiteY2" fmla="*/ 1739 h 10000"/>
              <a:gd name="connsiteX3" fmla="*/ 5000 w 10000"/>
              <a:gd name="connsiteY3" fmla="*/ 0 h 10000"/>
              <a:gd name="connsiteX4" fmla="*/ 7222 w 10000"/>
              <a:gd name="connsiteY4" fmla="*/ 1739 h 10000"/>
              <a:gd name="connsiteX5" fmla="*/ 9444 w 10000"/>
              <a:gd name="connsiteY5" fmla="*/ 6957 h 10000"/>
              <a:gd name="connsiteX6" fmla="*/ 10000 w 10000"/>
              <a:gd name="connsiteY6" fmla="*/ 10000 h 10000"/>
              <a:gd name="connsiteX0" fmla="*/ 0 w 10000"/>
              <a:gd name="connsiteY0" fmla="*/ 10435 h 10435"/>
              <a:gd name="connsiteX1" fmla="*/ 556 w 10000"/>
              <a:gd name="connsiteY1" fmla="*/ 6957 h 10435"/>
              <a:gd name="connsiteX2" fmla="*/ 2778 w 10000"/>
              <a:gd name="connsiteY2" fmla="*/ 1739 h 10435"/>
              <a:gd name="connsiteX3" fmla="*/ 5000 w 10000"/>
              <a:gd name="connsiteY3" fmla="*/ 0 h 10435"/>
              <a:gd name="connsiteX4" fmla="*/ 7222 w 10000"/>
              <a:gd name="connsiteY4" fmla="*/ 1739 h 10435"/>
              <a:gd name="connsiteX5" fmla="*/ 9444 w 10000"/>
              <a:gd name="connsiteY5" fmla="*/ 6957 h 10435"/>
              <a:gd name="connsiteX6" fmla="*/ 10000 w 10000"/>
              <a:gd name="connsiteY6" fmla="*/ 10000 h 10435"/>
              <a:gd name="connsiteX0" fmla="*/ 0 w 10000"/>
              <a:gd name="connsiteY0" fmla="*/ 10435 h 10435"/>
              <a:gd name="connsiteX1" fmla="*/ 556 w 10000"/>
              <a:gd name="connsiteY1" fmla="*/ 6957 h 10435"/>
              <a:gd name="connsiteX2" fmla="*/ 2778 w 10000"/>
              <a:gd name="connsiteY2" fmla="*/ 1739 h 10435"/>
              <a:gd name="connsiteX3" fmla="*/ 5000 w 10000"/>
              <a:gd name="connsiteY3" fmla="*/ 0 h 10435"/>
              <a:gd name="connsiteX4" fmla="*/ 7222 w 10000"/>
              <a:gd name="connsiteY4" fmla="*/ 1739 h 10435"/>
              <a:gd name="connsiteX5" fmla="*/ 9444 w 10000"/>
              <a:gd name="connsiteY5" fmla="*/ 6957 h 10435"/>
              <a:gd name="connsiteX6" fmla="*/ 10000 w 10000"/>
              <a:gd name="connsiteY6" fmla="*/ 10435 h 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435">
                <a:moveTo>
                  <a:pt x="0" y="10435"/>
                </a:moveTo>
                <a:cubicBezTo>
                  <a:pt x="46" y="9006"/>
                  <a:pt x="93" y="8406"/>
                  <a:pt x="556" y="6957"/>
                </a:cubicBezTo>
                <a:cubicBezTo>
                  <a:pt x="1019" y="5508"/>
                  <a:pt x="2037" y="2898"/>
                  <a:pt x="2778" y="1739"/>
                </a:cubicBezTo>
                <a:cubicBezTo>
                  <a:pt x="3519" y="580"/>
                  <a:pt x="4259" y="0"/>
                  <a:pt x="5000" y="0"/>
                </a:cubicBezTo>
                <a:cubicBezTo>
                  <a:pt x="5741" y="0"/>
                  <a:pt x="6481" y="580"/>
                  <a:pt x="7222" y="1739"/>
                </a:cubicBezTo>
                <a:cubicBezTo>
                  <a:pt x="7963" y="2898"/>
                  <a:pt x="8981" y="5508"/>
                  <a:pt x="9444" y="6957"/>
                </a:cubicBezTo>
                <a:cubicBezTo>
                  <a:pt x="9907" y="8406"/>
                  <a:pt x="9907" y="9721"/>
                  <a:pt x="10000" y="10435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5" name="Freeform 105"/>
          <p:cNvSpPr>
            <a:spLocks/>
          </p:cNvSpPr>
          <p:nvPr/>
        </p:nvSpPr>
        <p:spPr bwMode="auto">
          <a:xfrm flipV="1">
            <a:off x="6858000" y="2071688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6" name="Freeform 106"/>
          <p:cNvSpPr>
            <a:spLocks/>
          </p:cNvSpPr>
          <p:nvPr/>
        </p:nvSpPr>
        <p:spPr bwMode="auto">
          <a:xfrm>
            <a:off x="6324600" y="3519488"/>
            <a:ext cx="1828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8" y="336"/>
              </a:cxn>
              <a:cxn ang="0">
                <a:pos x="192" y="240"/>
              </a:cxn>
              <a:cxn ang="0">
                <a:pos x="378" y="162"/>
              </a:cxn>
              <a:cxn ang="0">
                <a:pos x="581" y="101"/>
              </a:cxn>
              <a:cxn ang="0">
                <a:pos x="784" y="53"/>
              </a:cxn>
              <a:cxn ang="0">
                <a:pos x="1152" y="0"/>
              </a:cxn>
            </a:cxnLst>
            <a:rect l="0" t="0" r="r" b="b"/>
            <a:pathLst>
              <a:path w="1152" h="432">
                <a:moveTo>
                  <a:pt x="0" y="432"/>
                </a:moveTo>
                <a:cubicBezTo>
                  <a:pt x="8" y="400"/>
                  <a:pt x="16" y="368"/>
                  <a:pt x="48" y="336"/>
                </a:cubicBezTo>
                <a:cubicBezTo>
                  <a:pt x="80" y="304"/>
                  <a:pt x="137" y="269"/>
                  <a:pt x="192" y="240"/>
                </a:cubicBezTo>
                <a:cubicBezTo>
                  <a:pt x="247" y="211"/>
                  <a:pt x="313" y="185"/>
                  <a:pt x="378" y="162"/>
                </a:cubicBezTo>
                <a:cubicBezTo>
                  <a:pt x="443" y="139"/>
                  <a:pt x="513" y="119"/>
                  <a:pt x="581" y="101"/>
                </a:cubicBezTo>
                <a:cubicBezTo>
                  <a:pt x="649" y="83"/>
                  <a:pt x="689" y="70"/>
                  <a:pt x="784" y="53"/>
                </a:cubicBezTo>
                <a:cubicBezTo>
                  <a:pt x="879" y="36"/>
                  <a:pt x="1075" y="11"/>
                  <a:pt x="1152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7" name="Freeform 107"/>
          <p:cNvSpPr>
            <a:spLocks/>
          </p:cNvSpPr>
          <p:nvPr/>
        </p:nvSpPr>
        <p:spPr bwMode="auto">
          <a:xfrm flipV="1">
            <a:off x="6858000" y="2681288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8" name="Rectangle 108"/>
          <p:cNvSpPr>
            <a:spLocks noChangeArrowheads="1"/>
          </p:cNvSpPr>
          <p:nvPr/>
        </p:nvSpPr>
        <p:spPr bwMode="auto">
          <a:xfrm>
            <a:off x="1340895" y="1551087"/>
            <a:ext cx="2048959" cy="30777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f(x) = x - 2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g(x) = x</a:t>
            </a:r>
            <a:r>
              <a:rPr lang="en-US" sz="1400" baseline="300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14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+ 1</a:t>
            </a:r>
            <a:endParaRPr lang="en-US" sz="140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29" name="Rectangle 109"/>
          <p:cNvSpPr>
            <a:spLocks noChangeArrowheads="1"/>
          </p:cNvSpPr>
          <p:nvPr/>
        </p:nvSpPr>
        <p:spPr bwMode="auto">
          <a:xfrm>
            <a:off x="4602181" y="1551087"/>
            <a:ext cx="4067139" cy="30777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f(x) = (x – 3)</a:t>
            </a:r>
            <a:r>
              <a:rPr lang="en-US" sz="1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aseline="30000">
                <a:latin typeface="Arial" pitchFamily="34" charset="0"/>
                <a:cs typeface="Arial" pitchFamily="34" charset="0"/>
              </a:rPr>
              <a:t>,</a:t>
            </a:r>
            <a:r>
              <a:rPr lang="en-US" sz="1400">
                <a:latin typeface="Arial" pitchFamily="34" charset="0"/>
                <a:cs typeface="Arial" pitchFamily="34" charset="0"/>
              </a:rPr>
              <a:t> </a:t>
            </a:r>
            <a:r>
              <a:rPr lang="en-US" sz="14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g(x) = sqrt(x + 1)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h(x) = (x – 3)</a:t>
            </a:r>
            <a:r>
              <a:rPr lang="en-US" sz="1400" baseline="30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- 2</a:t>
            </a:r>
          </a:p>
        </p:txBody>
      </p:sp>
      <p:sp>
        <p:nvSpPr>
          <p:cNvPr id="30830" name="Rectangle 110"/>
          <p:cNvSpPr>
            <a:spLocks noChangeArrowheads="1"/>
          </p:cNvSpPr>
          <p:nvPr/>
        </p:nvSpPr>
        <p:spPr bwMode="auto">
          <a:xfrm>
            <a:off x="1721815" y="1155800"/>
            <a:ext cx="127124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Vertical Shifts</a:t>
            </a:r>
          </a:p>
        </p:txBody>
      </p:sp>
      <p:sp>
        <p:nvSpPr>
          <p:cNvPr id="30831" name="Rectangle 111"/>
          <p:cNvSpPr>
            <a:spLocks noChangeArrowheads="1"/>
          </p:cNvSpPr>
          <p:nvPr/>
        </p:nvSpPr>
        <p:spPr bwMode="auto">
          <a:xfrm>
            <a:off x="5888614" y="1141512"/>
            <a:ext cx="1489510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latin typeface="Arial" pitchFamily="34" charset="0"/>
                <a:cs typeface="Arial" pitchFamily="34" charset="0"/>
              </a:rPr>
              <a:t>Horizontal Shifts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30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30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30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30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" grpId="0" animBg="1"/>
      <p:bldP spid="30823" grpId="1" animBg="1"/>
      <p:bldP spid="30824" grpId="0" animBg="1"/>
      <p:bldP spid="30824" grpId="1" animBg="1"/>
      <p:bldP spid="30825" grpId="0" animBg="1"/>
      <p:bldP spid="30825" grpId="1" animBg="1"/>
      <p:bldP spid="30826" grpId="0" animBg="1"/>
      <p:bldP spid="30826" grpId="1" animBg="1"/>
      <p:bldP spid="308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Reflections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6629400" y="17526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572000" y="38862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69342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72390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75438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78486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63246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60198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150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54102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65532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65532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68580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71628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74676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7724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6705600" y="4114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7056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67056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7056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7056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7056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67056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67056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61722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58674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55626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52578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>
            <a:off x="81534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>
            <a:off x="84582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>
            <a:off x="51054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48006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6553200" y="205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80772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83820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6705600" y="53038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67056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49530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46482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67056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6705600" y="1981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7944" name="Rectangle 5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86000"/>
            <a:ext cx="4191000" cy="312420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  <a:cs typeface="Arial" pitchFamily="34" charset="0"/>
              </a:rPr>
              <a:t>Reflections (graph is the same but reflected about the x / y axis)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pitchFamily="34" charset="0"/>
                <a:cs typeface="Arial" pitchFamily="34" charset="0"/>
              </a:rPr>
              <a:t>The graph of y = -f(x) is the graph of y = f(x) reflected about the x-axis (y values are changing)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pitchFamily="34" charset="0"/>
                <a:cs typeface="Arial" pitchFamily="34" charset="0"/>
              </a:rPr>
              <a:t>The graph of y = f(-x) is the graph of y = f(x) reflected about the y-axis (we’re changing the independent variable x)</a:t>
            </a:r>
          </a:p>
        </p:txBody>
      </p:sp>
      <p:sp>
        <p:nvSpPr>
          <p:cNvPr id="57" name="Freeform 56"/>
          <p:cNvSpPr/>
          <p:nvPr/>
        </p:nvSpPr>
        <p:spPr bwMode="auto">
          <a:xfrm>
            <a:off x="6632294" y="1905001"/>
            <a:ext cx="740779" cy="1984094"/>
          </a:xfrm>
          <a:custGeom>
            <a:avLst/>
            <a:gdLst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86136 w 740779"/>
              <a:gd name="connsiteY3" fmla="*/ 1006997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54306 w 740779"/>
              <a:gd name="connsiteY3" fmla="*/ 1297329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54306 w 740779"/>
              <a:gd name="connsiteY3" fmla="*/ 1297329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54306 w 740779"/>
              <a:gd name="connsiteY3" fmla="*/ 1221129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779" h="1909823">
                <a:moveTo>
                  <a:pt x="0" y="1909823"/>
                </a:moveTo>
                <a:cubicBezTo>
                  <a:pt x="55944" y="1905964"/>
                  <a:pt x="111888" y="1902106"/>
                  <a:pt x="162045" y="1851949"/>
                </a:cubicBezTo>
                <a:cubicBezTo>
                  <a:pt x="212202" y="1801792"/>
                  <a:pt x="252231" y="1714018"/>
                  <a:pt x="300941" y="1608881"/>
                </a:cubicBezTo>
                <a:cubicBezTo>
                  <a:pt x="349651" y="1503744"/>
                  <a:pt x="404149" y="1373529"/>
                  <a:pt x="454306" y="1221129"/>
                </a:cubicBezTo>
                <a:cubicBezTo>
                  <a:pt x="504463" y="1068729"/>
                  <a:pt x="554138" y="898002"/>
                  <a:pt x="601883" y="694481"/>
                </a:cubicBezTo>
                <a:cubicBezTo>
                  <a:pt x="649628" y="490960"/>
                  <a:pt x="692551" y="263324"/>
                  <a:pt x="740779" y="0"/>
                </a:cubicBezTo>
              </a:path>
            </a:pathLst>
          </a:custGeom>
          <a:noFill/>
          <a:ln w="4445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 flipH="1">
            <a:off x="5888621" y="1905000"/>
            <a:ext cx="740779" cy="1984094"/>
          </a:xfrm>
          <a:custGeom>
            <a:avLst/>
            <a:gdLst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86136 w 740779"/>
              <a:gd name="connsiteY3" fmla="*/ 1006997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54306 w 740779"/>
              <a:gd name="connsiteY3" fmla="*/ 1297329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54306 w 740779"/>
              <a:gd name="connsiteY3" fmla="*/ 1297329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  <a:gd name="connsiteX0" fmla="*/ 0 w 740779"/>
              <a:gd name="connsiteY0" fmla="*/ 1909823 h 1909823"/>
              <a:gd name="connsiteX1" fmla="*/ 162045 w 740779"/>
              <a:gd name="connsiteY1" fmla="*/ 1851949 h 1909823"/>
              <a:gd name="connsiteX2" fmla="*/ 300941 w 740779"/>
              <a:gd name="connsiteY2" fmla="*/ 1608881 h 1909823"/>
              <a:gd name="connsiteX3" fmla="*/ 454306 w 740779"/>
              <a:gd name="connsiteY3" fmla="*/ 1221129 h 1909823"/>
              <a:gd name="connsiteX4" fmla="*/ 601883 w 740779"/>
              <a:gd name="connsiteY4" fmla="*/ 694481 h 1909823"/>
              <a:gd name="connsiteX5" fmla="*/ 740779 w 740779"/>
              <a:gd name="connsiteY5" fmla="*/ 0 h 190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779" h="1909823">
                <a:moveTo>
                  <a:pt x="0" y="1909823"/>
                </a:moveTo>
                <a:cubicBezTo>
                  <a:pt x="55944" y="1905964"/>
                  <a:pt x="111888" y="1902106"/>
                  <a:pt x="162045" y="1851949"/>
                </a:cubicBezTo>
                <a:cubicBezTo>
                  <a:pt x="212202" y="1801792"/>
                  <a:pt x="252231" y="1714018"/>
                  <a:pt x="300941" y="1608881"/>
                </a:cubicBezTo>
                <a:cubicBezTo>
                  <a:pt x="349651" y="1503744"/>
                  <a:pt x="404149" y="1373529"/>
                  <a:pt x="454306" y="1221129"/>
                </a:cubicBezTo>
                <a:cubicBezTo>
                  <a:pt x="504463" y="1068729"/>
                  <a:pt x="554138" y="898002"/>
                  <a:pt x="601883" y="694481"/>
                </a:cubicBezTo>
                <a:cubicBezTo>
                  <a:pt x="649628" y="490960"/>
                  <a:pt x="692551" y="263324"/>
                  <a:pt x="740779" y="0"/>
                </a:cubicBezTo>
              </a:path>
            </a:pathLst>
          </a:custGeom>
          <a:noFill/>
          <a:ln w="4445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Curved Left Arrow 60"/>
          <p:cNvSpPr/>
          <p:nvPr/>
        </p:nvSpPr>
        <p:spPr bwMode="auto">
          <a:xfrm>
            <a:off x="6553200" y="1371600"/>
            <a:ext cx="228600" cy="3048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Curved Left Arrow 61"/>
          <p:cNvSpPr/>
          <p:nvPr/>
        </p:nvSpPr>
        <p:spPr bwMode="auto">
          <a:xfrm rot="16200000">
            <a:off x="8724900" y="3619500"/>
            <a:ext cx="228600" cy="3048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Stretching / Shrinking</a:t>
            </a:r>
          </a:p>
        </p:txBody>
      </p:sp>
      <p:sp>
        <p:nvSpPr>
          <p:cNvPr id="38967" name="Rectangle 5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4191000" cy="388620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Stretching / shrinking (graph is the stretched or shrunk vertically / horizontally)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 The graph of y = cf(x) is the graph of y = f(x) vertically stretched (multiplies y-coordinates by c)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 Think of grabbing the top and bottom of the graph and stretching it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 The graph of y = f(cx) is the graph of y = f(x) horizontally stretched (mult. x-coordinates by c)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6629400" y="17526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572000" y="38862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69342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72390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75438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78486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63246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60198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57150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54102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65532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5532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68580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71628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77724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705600" y="4114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67056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7056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67056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67056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67056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67056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67056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61722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8674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55626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52578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8950" name="Line 38"/>
          <p:cNvSpPr>
            <a:spLocks noChangeShapeType="1"/>
          </p:cNvSpPr>
          <p:nvPr/>
        </p:nvSpPr>
        <p:spPr bwMode="auto">
          <a:xfrm>
            <a:off x="81534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>
            <a:off x="84582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2" name="Line 40"/>
          <p:cNvSpPr>
            <a:spLocks noChangeShapeType="1"/>
          </p:cNvSpPr>
          <p:nvPr/>
        </p:nvSpPr>
        <p:spPr bwMode="auto">
          <a:xfrm>
            <a:off x="51054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>
            <a:off x="4800600" y="3810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>
            <a:off x="6553200" y="205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80772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8382000" y="3962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6705600" y="53038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67056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49530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4648200" y="3962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67056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6705600" y="1981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885727" y="2514599"/>
            <a:ext cx="1484452" cy="1984095"/>
            <a:chOff x="5885727" y="2514599"/>
            <a:chExt cx="1484452" cy="1984095"/>
          </a:xfrm>
        </p:grpSpPr>
        <p:sp>
          <p:nvSpPr>
            <p:cNvPr id="57" name="Freeform 56"/>
            <p:cNvSpPr/>
            <p:nvPr/>
          </p:nvSpPr>
          <p:spPr bwMode="auto">
            <a:xfrm>
              <a:off x="6629400" y="2514600"/>
              <a:ext cx="740779" cy="1984094"/>
            </a:xfrm>
            <a:custGeom>
              <a:avLst/>
              <a:gdLst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86136 w 740779"/>
                <a:gd name="connsiteY3" fmla="*/ 1006997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54306 w 740779"/>
                <a:gd name="connsiteY3" fmla="*/ 1297329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54306 w 740779"/>
                <a:gd name="connsiteY3" fmla="*/ 1297329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54306 w 740779"/>
                <a:gd name="connsiteY3" fmla="*/ 1221129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0779" h="1909823">
                  <a:moveTo>
                    <a:pt x="0" y="1909823"/>
                  </a:moveTo>
                  <a:cubicBezTo>
                    <a:pt x="55944" y="1905964"/>
                    <a:pt x="111888" y="1902106"/>
                    <a:pt x="162045" y="1851949"/>
                  </a:cubicBezTo>
                  <a:cubicBezTo>
                    <a:pt x="212202" y="1801792"/>
                    <a:pt x="252231" y="1714018"/>
                    <a:pt x="300941" y="1608881"/>
                  </a:cubicBezTo>
                  <a:cubicBezTo>
                    <a:pt x="349651" y="1503744"/>
                    <a:pt x="404149" y="1373529"/>
                    <a:pt x="454306" y="1221129"/>
                  </a:cubicBezTo>
                  <a:cubicBezTo>
                    <a:pt x="504463" y="1068729"/>
                    <a:pt x="554138" y="898002"/>
                    <a:pt x="601883" y="694481"/>
                  </a:cubicBezTo>
                  <a:cubicBezTo>
                    <a:pt x="649628" y="490960"/>
                    <a:pt x="692551" y="263324"/>
                    <a:pt x="740779" y="0"/>
                  </a:cubicBezTo>
                </a:path>
              </a:pathLst>
            </a:custGeom>
            <a:noFill/>
            <a:ln w="44450" cap="flat" cmpd="sng" algn="ctr">
              <a:solidFill>
                <a:srgbClr val="3333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 flipH="1">
              <a:off x="5885727" y="2514599"/>
              <a:ext cx="740779" cy="1984094"/>
            </a:xfrm>
            <a:custGeom>
              <a:avLst/>
              <a:gdLst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86136 w 740779"/>
                <a:gd name="connsiteY3" fmla="*/ 1006997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54306 w 740779"/>
                <a:gd name="connsiteY3" fmla="*/ 1297329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54306 w 740779"/>
                <a:gd name="connsiteY3" fmla="*/ 1297329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  <a:gd name="connsiteX0" fmla="*/ 0 w 740779"/>
                <a:gd name="connsiteY0" fmla="*/ 1909823 h 1909823"/>
                <a:gd name="connsiteX1" fmla="*/ 162045 w 740779"/>
                <a:gd name="connsiteY1" fmla="*/ 1851949 h 1909823"/>
                <a:gd name="connsiteX2" fmla="*/ 300941 w 740779"/>
                <a:gd name="connsiteY2" fmla="*/ 1608881 h 1909823"/>
                <a:gd name="connsiteX3" fmla="*/ 454306 w 740779"/>
                <a:gd name="connsiteY3" fmla="*/ 1221129 h 1909823"/>
                <a:gd name="connsiteX4" fmla="*/ 601883 w 740779"/>
                <a:gd name="connsiteY4" fmla="*/ 694481 h 1909823"/>
                <a:gd name="connsiteX5" fmla="*/ 740779 w 740779"/>
                <a:gd name="connsiteY5" fmla="*/ 0 h 190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0779" h="1909823">
                  <a:moveTo>
                    <a:pt x="0" y="1909823"/>
                  </a:moveTo>
                  <a:cubicBezTo>
                    <a:pt x="55944" y="1905964"/>
                    <a:pt x="111888" y="1902106"/>
                    <a:pt x="162045" y="1851949"/>
                  </a:cubicBezTo>
                  <a:cubicBezTo>
                    <a:pt x="212202" y="1801792"/>
                    <a:pt x="252231" y="1714018"/>
                    <a:pt x="300941" y="1608881"/>
                  </a:cubicBezTo>
                  <a:cubicBezTo>
                    <a:pt x="349651" y="1503744"/>
                    <a:pt x="404149" y="1373529"/>
                    <a:pt x="454306" y="1221129"/>
                  </a:cubicBezTo>
                  <a:cubicBezTo>
                    <a:pt x="504463" y="1068729"/>
                    <a:pt x="554138" y="898002"/>
                    <a:pt x="601883" y="694481"/>
                  </a:cubicBezTo>
                  <a:cubicBezTo>
                    <a:pt x="649628" y="490960"/>
                    <a:pt x="692551" y="263324"/>
                    <a:pt x="740779" y="0"/>
                  </a:cubicBezTo>
                </a:path>
              </a:pathLst>
            </a:custGeom>
            <a:noFill/>
            <a:ln w="44450" cap="flat" cmpd="sng" algn="ctr">
              <a:solidFill>
                <a:srgbClr val="3333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Graphs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629400" y="2057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45720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6934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7239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7848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324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5715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410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65532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5532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858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7162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4676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7724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7056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056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7056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7056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7056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7056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67056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67056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172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8674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55626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52578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8153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>
            <a:off x="8458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5105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>
            <a:off x="4800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>
            <a:off x="65532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80772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8382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67056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67056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4953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4648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67056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67056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2821" name="Line 53"/>
          <p:cNvSpPr>
            <a:spLocks noChangeShapeType="1"/>
          </p:cNvSpPr>
          <p:nvPr/>
        </p:nvSpPr>
        <p:spPr bwMode="auto">
          <a:xfrm>
            <a:off x="2362200" y="2057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>
            <a:off x="3048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3" name="Line 55"/>
          <p:cNvSpPr>
            <a:spLocks noChangeShapeType="1"/>
          </p:cNvSpPr>
          <p:nvPr/>
        </p:nvSpPr>
        <p:spPr bwMode="auto">
          <a:xfrm>
            <a:off x="2667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4" name="Line 56"/>
          <p:cNvSpPr>
            <a:spLocks noChangeShapeType="1"/>
          </p:cNvSpPr>
          <p:nvPr/>
        </p:nvSpPr>
        <p:spPr bwMode="auto">
          <a:xfrm>
            <a:off x="2971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5" name="Line 57"/>
          <p:cNvSpPr>
            <a:spLocks noChangeShapeType="1"/>
          </p:cNvSpPr>
          <p:nvPr/>
        </p:nvSpPr>
        <p:spPr bwMode="auto">
          <a:xfrm>
            <a:off x="3276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6" name="Line 58"/>
          <p:cNvSpPr>
            <a:spLocks noChangeShapeType="1"/>
          </p:cNvSpPr>
          <p:nvPr/>
        </p:nvSpPr>
        <p:spPr bwMode="auto">
          <a:xfrm>
            <a:off x="3581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7" name="Line 59"/>
          <p:cNvSpPr>
            <a:spLocks noChangeShapeType="1"/>
          </p:cNvSpPr>
          <p:nvPr/>
        </p:nvSpPr>
        <p:spPr bwMode="auto">
          <a:xfrm>
            <a:off x="2057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8" name="Line 60"/>
          <p:cNvSpPr>
            <a:spLocks noChangeShapeType="1"/>
          </p:cNvSpPr>
          <p:nvPr/>
        </p:nvSpPr>
        <p:spPr bwMode="auto">
          <a:xfrm>
            <a:off x="1752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9" name="Line 61"/>
          <p:cNvSpPr>
            <a:spLocks noChangeShapeType="1"/>
          </p:cNvSpPr>
          <p:nvPr/>
        </p:nvSpPr>
        <p:spPr bwMode="auto">
          <a:xfrm>
            <a:off x="1447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0" name="Line 62"/>
          <p:cNvSpPr>
            <a:spLocks noChangeShapeType="1"/>
          </p:cNvSpPr>
          <p:nvPr/>
        </p:nvSpPr>
        <p:spPr bwMode="auto">
          <a:xfrm>
            <a:off x="1143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1" name="Line 63"/>
          <p:cNvSpPr>
            <a:spLocks noChangeShapeType="1"/>
          </p:cNvSpPr>
          <p:nvPr/>
        </p:nvSpPr>
        <p:spPr bwMode="auto">
          <a:xfrm>
            <a:off x="22860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2" name="Line 64"/>
          <p:cNvSpPr>
            <a:spLocks noChangeShapeType="1"/>
          </p:cNvSpPr>
          <p:nvPr/>
        </p:nvSpPr>
        <p:spPr bwMode="auto">
          <a:xfrm>
            <a:off x="22860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3" name="Line 65"/>
          <p:cNvSpPr>
            <a:spLocks noChangeShapeType="1"/>
          </p:cNvSpPr>
          <p:nvPr/>
        </p:nvSpPr>
        <p:spPr bwMode="auto">
          <a:xfrm>
            <a:off x="22860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4" name="Line 66"/>
          <p:cNvSpPr>
            <a:spLocks noChangeShapeType="1"/>
          </p:cNvSpPr>
          <p:nvPr/>
        </p:nvSpPr>
        <p:spPr bwMode="auto">
          <a:xfrm>
            <a:off x="22860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5" name="Line 67"/>
          <p:cNvSpPr>
            <a:spLocks noChangeShapeType="1"/>
          </p:cNvSpPr>
          <p:nvPr/>
        </p:nvSpPr>
        <p:spPr bwMode="auto">
          <a:xfrm>
            <a:off x="22860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6" name="Line 68"/>
          <p:cNvSpPr>
            <a:spLocks noChangeShapeType="1"/>
          </p:cNvSpPr>
          <p:nvPr/>
        </p:nvSpPr>
        <p:spPr bwMode="auto">
          <a:xfrm>
            <a:off x="22860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7" name="Line 69"/>
          <p:cNvSpPr>
            <a:spLocks noChangeShapeType="1"/>
          </p:cNvSpPr>
          <p:nvPr/>
        </p:nvSpPr>
        <p:spPr bwMode="auto">
          <a:xfrm>
            <a:off x="22860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8" name="Line 70"/>
          <p:cNvSpPr>
            <a:spLocks noChangeShapeType="1"/>
          </p:cNvSpPr>
          <p:nvPr/>
        </p:nvSpPr>
        <p:spPr bwMode="auto">
          <a:xfrm>
            <a:off x="22860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9" name="Text Box 71"/>
          <p:cNvSpPr txBox="1">
            <a:spLocks noChangeArrowheads="1"/>
          </p:cNvSpPr>
          <p:nvPr/>
        </p:nvSpPr>
        <p:spPr bwMode="auto">
          <a:xfrm>
            <a:off x="2590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2840" name="Text Box 72"/>
          <p:cNvSpPr txBox="1">
            <a:spLocks noChangeArrowheads="1"/>
          </p:cNvSpPr>
          <p:nvPr/>
        </p:nvSpPr>
        <p:spPr bwMode="auto">
          <a:xfrm>
            <a:off x="28956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2841" name="Text Box 73"/>
          <p:cNvSpPr txBox="1">
            <a:spLocks noChangeArrowheads="1"/>
          </p:cNvSpPr>
          <p:nvPr/>
        </p:nvSpPr>
        <p:spPr bwMode="auto">
          <a:xfrm>
            <a:off x="32004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2842" name="Text Box 74"/>
          <p:cNvSpPr txBox="1">
            <a:spLocks noChangeArrowheads="1"/>
          </p:cNvSpPr>
          <p:nvPr/>
        </p:nvSpPr>
        <p:spPr bwMode="auto">
          <a:xfrm>
            <a:off x="35052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24384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24384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2845" name="Text Box 77"/>
          <p:cNvSpPr txBox="1">
            <a:spLocks noChangeArrowheads="1"/>
          </p:cNvSpPr>
          <p:nvPr/>
        </p:nvSpPr>
        <p:spPr bwMode="auto">
          <a:xfrm>
            <a:off x="24384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2846" name="Text Box 78"/>
          <p:cNvSpPr txBox="1">
            <a:spLocks noChangeArrowheads="1"/>
          </p:cNvSpPr>
          <p:nvPr/>
        </p:nvSpPr>
        <p:spPr bwMode="auto">
          <a:xfrm>
            <a:off x="24384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2847" name="Text Box 79"/>
          <p:cNvSpPr txBox="1">
            <a:spLocks noChangeArrowheads="1"/>
          </p:cNvSpPr>
          <p:nvPr/>
        </p:nvSpPr>
        <p:spPr bwMode="auto">
          <a:xfrm>
            <a:off x="24384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2848" name="Text Box 80"/>
          <p:cNvSpPr txBox="1">
            <a:spLocks noChangeArrowheads="1"/>
          </p:cNvSpPr>
          <p:nvPr/>
        </p:nvSpPr>
        <p:spPr bwMode="auto">
          <a:xfrm>
            <a:off x="24384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2849" name="Text Box 81"/>
          <p:cNvSpPr txBox="1">
            <a:spLocks noChangeArrowheads="1"/>
          </p:cNvSpPr>
          <p:nvPr/>
        </p:nvSpPr>
        <p:spPr bwMode="auto">
          <a:xfrm>
            <a:off x="24384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2850" name="Text Box 82"/>
          <p:cNvSpPr txBox="1">
            <a:spLocks noChangeArrowheads="1"/>
          </p:cNvSpPr>
          <p:nvPr/>
        </p:nvSpPr>
        <p:spPr bwMode="auto">
          <a:xfrm>
            <a:off x="24384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32851" name="Text Box 83"/>
          <p:cNvSpPr txBox="1">
            <a:spLocks noChangeArrowheads="1"/>
          </p:cNvSpPr>
          <p:nvPr/>
        </p:nvSpPr>
        <p:spPr bwMode="auto">
          <a:xfrm>
            <a:off x="1905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32852" name="Text Box 84"/>
          <p:cNvSpPr txBox="1">
            <a:spLocks noChangeArrowheads="1"/>
          </p:cNvSpPr>
          <p:nvPr/>
        </p:nvSpPr>
        <p:spPr bwMode="auto">
          <a:xfrm>
            <a:off x="1600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32853" name="Text Box 85"/>
          <p:cNvSpPr txBox="1">
            <a:spLocks noChangeArrowheads="1"/>
          </p:cNvSpPr>
          <p:nvPr/>
        </p:nvSpPr>
        <p:spPr bwMode="auto">
          <a:xfrm>
            <a:off x="12954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32854" name="Text Box 86"/>
          <p:cNvSpPr txBox="1">
            <a:spLocks noChangeArrowheads="1"/>
          </p:cNvSpPr>
          <p:nvPr/>
        </p:nvSpPr>
        <p:spPr bwMode="auto">
          <a:xfrm>
            <a:off x="9906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32855" name="Line 87"/>
          <p:cNvSpPr>
            <a:spLocks noChangeShapeType="1"/>
          </p:cNvSpPr>
          <p:nvPr/>
        </p:nvSpPr>
        <p:spPr bwMode="auto">
          <a:xfrm>
            <a:off x="3886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56" name="Line 88"/>
          <p:cNvSpPr>
            <a:spLocks noChangeShapeType="1"/>
          </p:cNvSpPr>
          <p:nvPr/>
        </p:nvSpPr>
        <p:spPr bwMode="auto">
          <a:xfrm>
            <a:off x="4191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57" name="Line 89"/>
          <p:cNvSpPr>
            <a:spLocks noChangeShapeType="1"/>
          </p:cNvSpPr>
          <p:nvPr/>
        </p:nvSpPr>
        <p:spPr bwMode="auto">
          <a:xfrm>
            <a:off x="838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58" name="Line 90"/>
          <p:cNvSpPr>
            <a:spLocks noChangeShapeType="1"/>
          </p:cNvSpPr>
          <p:nvPr/>
        </p:nvSpPr>
        <p:spPr bwMode="auto">
          <a:xfrm>
            <a:off x="533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59" name="Line 91"/>
          <p:cNvSpPr>
            <a:spLocks noChangeShapeType="1"/>
          </p:cNvSpPr>
          <p:nvPr/>
        </p:nvSpPr>
        <p:spPr bwMode="auto">
          <a:xfrm>
            <a:off x="22860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60" name="Line 92"/>
          <p:cNvSpPr>
            <a:spLocks noChangeShapeType="1"/>
          </p:cNvSpPr>
          <p:nvPr/>
        </p:nvSpPr>
        <p:spPr bwMode="auto">
          <a:xfrm>
            <a:off x="22860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61" name="Line 93"/>
          <p:cNvSpPr>
            <a:spLocks noChangeShapeType="1"/>
          </p:cNvSpPr>
          <p:nvPr/>
        </p:nvSpPr>
        <p:spPr bwMode="auto">
          <a:xfrm>
            <a:off x="22860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62" name="Line 94"/>
          <p:cNvSpPr>
            <a:spLocks noChangeShapeType="1"/>
          </p:cNvSpPr>
          <p:nvPr/>
        </p:nvSpPr>
        <p:spPr bwMode="auto">
          <a:xfrm>
            <a:off x="22860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63" name="Text Box 95"/>
          <p:cNvSpPr txBox="1">
            <a:spLocks noChangeArrowheads="1"/>
          </p:cNvSpPr>
          <p:nvPr/>
        </p:nvSpPr>
        <p:spPr bwMode="auto">
          <a:xfrm>
            <a:off x="3810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2864" name="Text Box 96"/>
          <p:cNvSpPr txBox="1">
            <a:spLocks noChangeArrowheads="1"/>
          </p:cNvSpPr>
          <p:nvPr/>
        </p:nvSpPr>
        <p:spPr bwMode="auto">
          <a:xfrm>
            <a:off x="4114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2865" name="Text Box 97"/>
          <p:cNvSpPr txBox="1">
            <a:spLocks noChangeArrowheads="1"/>
          </p:cNvSpPr>
          <p:nvPr/>
        </p:nvSpPr>
        <p:spPr bwMode="auto">
          <a:xfrm>
            <a:off x="24384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2866" name="Text Box 98"/>
          <p:cNvSpPr txBox="1">
            <a:spLocks noChangeArrowheads="1"/>
          </p:cNvSpPr>
          <p:nvPr/>
        </p:nvSpPr>
        <p:spPr bwMode="auto">
          <a:xfrm>
            <a:off x="24384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2867" name="Text Box 99"/>
          <p:cNvSpPr txBox="1">
            <a:spLocks noChangeArrowheads="1"/>
          </p:cNvSpPr>
          <p:nvPr/>
        </p:nvSpPr>
        <p:spPr bwMode="auto">
          <a:xfrm>
            <a:off x="6858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32868" name="Text Box 100"/>
          <p:cNvSpPr txBox="1">
            <a:spLocks noChangeArrowheads="1"/>
          </p:cNvSpPr>
          <p:nvPr/>
        </p:nvSpPr>
        <p:spPr bwMode="auto">
          <a:xfrm>
            <a:off x="381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32869" name="Text Box 101"/>
          <p:cNvSpPr txBox="1">
            <a:spLocks noChangeArrowheads="1"/>
          </p:cNvSpPr>
          <p:nvPr/>
        </p:nvSpPr>
        <p:spPr bwMode="auto">
          <a:xfrm>
            <a:off x="24384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32870" name="Text Box 102"/>
          <p:cNvSpPr txBox="1">
            <a:spLocks noChangeArrowheads="1"/>
          </p:cNvSpPr>
          <p:nvPr/>
        </p:nvSpPr>
        <p:spPr bwMode="auto">
          <a:xfrm>
            <a:off x="24384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32874" name="Freeform 106"/>
          <p:cNvSpPr>
            <a:spLocks/>
          </p:cNvSpPr>
          <p:nvPr/>
        </p:nvSpPr>
        <p:spPr bwMode="auto">
          <a:xfrm>
            <a:off x="6629400" y="3213100"/>
            <a:ext cx="1793875" cy="977900"/>
          </a:xfrm>
          <a:custGeom>
            <a:avLst/>
            <a:gdLst/>
            <a:ahLst/>
            <a:cxnLst>
              <a:cxn ang="0">
                <a:pos x="0" y="616"/>
              </a:cxn>
              <a:cxn ang="0">
                <a:pos x="48" y="477"/>
              </a:cxn>
              <a:cxn ang="0">
                <a:pos x="192" y="339"/>
              </a:cxn>
              <a:cxn ang="0">
                <a:pos x="378" y="226"/>
              </a:cxn>
              <a:cxn ang="0">
                <a:pos x="581" y="122"/>
              </a:cxn>
              <a:cxn ang="0">
                <a:pos x="757" y="61"/>
              </a:cxn>
              <a:cxn ang="0">
                <a:pos x="947" y="20"/>
              </a:cxn>
              <a:cxn ang="0">
                <a:pos x="1130" y="0"/>
              </a:cxn>
            </a:cxnLst>
            <a:rect l="0" t="0" r="r" b="b"/>
            <a:pathLst>
              <a:path w="1130" h="616">
                <a:moveTo>
                  <a:pt x="0" y="616"/>
                </a:moveTo>
                <a:cubicBezTo>
                  <a:pt x="8" y="570"/>
                  <a:pt x="16" y="524"/>
                  <a:pt x="48" y="477"/>
                </a:cubicBezTo>
                <a:cubicBezTo>
                  <a:pt x="80" y="431"/>
                  <a:pt x="137" y="381"/>
                  <a:pt x="192" y="339"/>
                </a:cubicBezTo>
                <a:cubicBezTo>
                  <a:pt x="247" y="297"/>
                  <a:pt x="313" y="262"/>
                  <a:pt x="378" y="226"/>
                </a:cubicBezTo>
                <a:cubicBezTo>
                  <a:pt x="443" y="190"/>
                  <a:pt x="518" y="150"/>
                  <a:pt x="581" y="122"/>
                </a:cubicBezTo>
                <a:cubicBezTo>
                  <a:pt x="644" y="94"/>
                  <a:pt x="696" y="78"/>
                  <a:pt x="757" y="61"/>
                </a:cubicBezTo>
                <a:cubicBezTo>
                  <a:pt x="818" y="44"/>
                  <a:pt x="885" y="30"/>
                  <a:pt x="947" y="20"/>
                </a:cubicBezTo>
                <a:cubicBezTo>
                  <a:pt x="1009" y="10"/>
                  <a:pt x="1092" y="4"/>
                  <a:pt x="1130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6" name="Rectangle 108"/>
          <p:cNvSpPr>
            <a:spLocks noChangeArrowheads="1"/>
          </p:cNvSpPr>
          <p:nvPr/>
        </p:nvSpPr>
        <p:spPr bwMode="auto">
          <a:xfrm>
            <a:off x="762959" y="1612999"/>
            <a:ext cx="3215945" cy="30777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f(x) = -sqrt(x)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g(x) = -x</a:t>
            </a:r>
            <a:r>
              <a:rPr lang="en-US" sz="1400" baseline="300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h(x) = sqrt(-x)</a:t>
            </a:r>
          </a:p>
        </p:txBody>
      </p:sp>
      <p:sp>
        <p:nvSpPr>
          <p:cNvPr id="32877" name="Rectangle 109"/>
          <p:cNvSpPr>
            <a:spLocks noChangeArrowheads="1"/>
          </p:cNvSpPr>
          <p:nvPr/>
        </p:nvSpPr>
        <p:spPr bwMode="auto">
          <a:xfrm>
            <a:off x="4937263" y="1612999"/>
            <a:ext cx="3385862" cy="30777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f(x) = 2sqrt(x)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g(x) = sqrt(2x)</a:t>
            </a:r>
            <a:r>
              <a:rPr lang="en-US" sz="1400">
                <a:latin typeface="Arial" pitchFamily="34" charset="0"/>
                <a:cs typeface="Arial" pitchFamily="34" charset="0"/>
              </a:rPr>
              <a:t>, </a:t>
            </a:r>
            <a:r>
              <a:rPr lang="en-US" sz="14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h(x) = ½x</a:t>
            </a:r>
            <a:r>
              <a:rPr lang="en-US" sz="1400" baseline="30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40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878" name="Rectangle 110"/>
          <p:cNvSpPr>
            <a:spLocks noChangeArrowheads="1"/>
          </p:cNvSpPr>
          <p:nvPr/>
        </p:nvSpPr>
        <p:spPr bwMode="auto">
          <a:xfrm>
            <a:off x="1814731" y="1141512"/>
            <a:ext cx="1071126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latin typeface="Arial" pitchFamily="34" charset="0"/>
                <a:cs typeface="Arial" pitchFamily="34" charset="0"/>
              </a:rPr>
              <a:t>Reflections</a:t>
            </a:r>
          </a:p>
        </p:txBody>
      </p:sp>
      <p:sp>
        <p:nvSpPr>
          <p:cNvPr id="32879" name="Rectangle 111"/>
          <p:cNvSpPr>
            <a:spLocks noChangeArrowheads="1"/>
          </p:cNvSpPr>
          <p:nvPr/>
        </p:nvSpPr>
        <p:spPr bwMode="auto">
          <a:xfrm>
            <a:off x="5682698" y="1141512"/>
            <a:ext cx="188705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latin typeface="Arial" pitchFamily="34" charset="0"/>
                <a:cs typeface="Arial" pitchFamily="34" charset="0"/>
              </a:rPr>
              <a:t>Stretching / Shrinking</a:t>
            </a:r>
          </a:p>
        </p:txBody>
      </p:sp>
      <p:sp>
        <p:nvSpPr>
          <p:cNvPr id="32880" name="Freeform 112"/>
          <p:cNvSpPr>
            <a:spLocks/>
          </p:cNvSpPr>
          <p:nvPr/>
        </p:nvSpPr>
        <p:spPr bwMode="auto">
          <a:xfrm flipV="1">
            <a:off x="2362200" y="4191000"/>
            <a:ext cx="1828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8" y="336"/>
              </a:cxn>
              <a:cxn ang="0">
                <a:pos x="192" y="240"/>
              </a:cxn>
              <a:cxn ang="0">
                <a:pos x="378" y="162"/>
              </a:cxn>
              <a:cxn ang="0">
                <a:pos x="581" y="101"/>
              </a:cxn>
              <a:cxn ang="0">
                <a:pos x="784" y="53"/>
              </a:cxn>
              <a:cxn ang="0">
                <a:pos x="1152" y="0"/>
              </a:cxn>
            </a:cxnLst>
            <a:rect l="0" t="0" r="r" b="b"/>
            <a:pathLst>
              <a:path w="1152" h="432">
                <a:moveTo>
                  <a:pt x="0" y="432"/>
                </a:moveTo>
                <a:cubicBezTo>
                  <a:pt x="8" y="400"/>
                  <a:pt x="16" y="368"/>
                  <a:pt x="48" y="336"/>
                </a:cubicBezTo>
                <a:cubicBezTo>
                  <a:pt x="80" y="304"/>
                  <a:pt x="137" y="269"/>
                  <a:pt x="192" y="240"/>
                </a:cubicBezTo>
                <a:cubicBezTo>
                  <a:pt x="247" y="211"/>
                  <a:pt x="313" y="185"/>
                  <a:pt x="378" y="162"/>
                </a:cubicBezTo>
                <a:cubicBezTo>
                  <a:pt x="443" y="139"/>
                  <a:pt x="513" y="119"/>
                  <a:pt x="581" y="101"/>
                </a:cubicBezTo>
                <a:cubicBezTo>
                  <a:pt x="649" y="83"/>
                  <a:pt x="689" y="70"/>
                  <a:pt x="784" y="53"/>
                </a:cubicBezTo>
                <a:cubicBezTo>
                  <a:pt x="879" y="36"/>
                  <a:pt x="1075" y="11"/>
                  <a:pt x="115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82" name="Freeform 114"/>
          <p:cNvSpPr>
            <a:spLocks/>
          </p:cNvSpPr>
          <p:nvPr/>
        </p:nvSpPr>
        <p:spPr bwMode="auto">
          <a:xfrm flipV="1">
            <a:off x="1676400" y="2133600"/>
            <a:ext cx="1398588" cy="4232275"/>
          </a:xfrm>
          <a:custGeom>
            <a:avLst/>
            <a:gdLst/>
            <a:ahLst/>
            <a:cxnLst>
              <a:cxn ang="0">
                <a:pos x="0" y="2666"/>
              </a:cxn>
              <a:cxn ang="0">
                <a:pos x="61" y="2117"/>
              </a:cxn>
              <a:cxn ang="0">
                <a:pos x="258" y="1534"/>
              </a:cxn>
              <a:cxn ang="0">
                <a:pos x="449" y="1344"/>
              </a:cxn>
              <a:cxn ang="0">
                <a:pos x="641" y="1152"/>
              </a:cxn>
              <a:cxn ang="0">
                <a:pos x="833" y="576"/>
              </a:cxn>
              <a:cxn ang="0">
                <a:pos x="881" y="0"/>
              </a:cxn>
            </a:cxnLst>
            <a:rect l="0" t="0" r="r" b="b"/>
            <a:pathLst>
              <a:path w="881" h="2666">
                <a:moveTo>
                  <a:pt x="0" y="2666"/>
                </a:moveTo>
                <a:cubicBezTo>
                  <a:pt x="10" y="2575"/>
                  <a:pt x="18" y="2306"/>
                  <a:pt x="61" y="2117"/>
                </a:cubicBezTo>
                <a:cubicBezTo>
                  <a:pt x="104" y="1928"/>
                  <a:pt x="193" y="1663"/>
                  <a:pt x="258" y="1534"/>
                </a:cubicBezTo>
                <a:cubicBezTo>
                  <a:pt x="323" y="1405"/>
                  <a:pt x="385" y="1408"/>
                  <a:pt x="449" y="1344"/>
                </a:cubicBezTo>
                <a:cubicBezTo>
                  <a:pt x="513" y="1280"/>
                  <a:pt x="577" y="1280"/>
                  <a:pt x="641" y="1152"/>
                </a:cubicBezTo>
                <a:cubicBezTo>
                  <a:pt x="705" y="1024"/>
                  <a:pt x="793" y="768"/>
                  <a:pt x="833" y="576"/>
                </a:cubicBezTo>
                <a:cubicBezTo>
                  <a:pt x="873" y="384"/>
                  <a:pt x="873" y="96"/>
                  <a:pt x="881" y="0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83" name="Freeform 115"/>
          <p:cNvSpPr>
            <a:spLocks/>
          </p:cNvSpPr>
          <p:nvPr/>
        </p:nvSpPr>
        <p:spPr bwMode="auto">
          <a:xfrm flipH="1">
            <a:off x="533400" y="3505200"/>
            <a:ext cx="1828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8" y="336"/>
              </a:cxn>
              <a:cxn ang="0">
                <a:pos x="192" y="240"/>
              </a:cxn>
              <a:cxn ang="0">
                <a:pos x="378" y="162"/>
              </a:cxn>
              <a:cxn ang="0">
                <a:pos x="581" y="101"/>
              </a:cxn>
              <a:cxn ang="0">
                <a:pos x="784" y="53"/>
              </a:cxn>
              <a:cxn ang="0">
                <a:pos x="1152" y="0"/>
              </a:cxn>
            </a:cxnLst>
            <a:rect l="0" t="0" r="r" b="b"/>
            <a:pathLst>
              <a:path w="1152" h="432">
                <a:moveTo>
                  <a:pt x="0" y="432"/>
                </a:moveTo>
                <a:cubicBezTo>
                  <a:pt x="8" y="400"/>
                  <a:pt x="16" y="368"/>
                  <a:pt x="48" y="336"/>
                </a:cubicBezTo>
                <a:cubicBezTo>
                  <a:pt x="80" y="304"/>
                  <a:pt x="137" y="269"/>
                  <a:pt x="192" y="240"/>
                </a:cubicBezTo>
                <a:cubicBezTo>
                  <a:pt x="247" y="211"/>
                  <a:pt x="313" y="185"/>
                  <a:pt x="378" y="162"/>
                </a:cubicBezTo>
                <a:cubicBezTo>
                  <a:pt x="443" y="139"/>
                  <a:pt x="513" y="119"/>
                  <a:pt x="581" y="101"/>
                </a:cubicBezTo>
                <a:cubicBezTo>
                  <a:pt x="649" y="83"/>
                  <a:pt x="689" y="70"/>
                  <a:pt x="784" y="53"/>
                </a:cubicBezTo>
                <a:cubicBezTo>
                  <a:pt x="879" y="36"/>
                  <a:pt x="1075" y="11"/>
                  <a:pt x="1152" y="0"/>
                </a:cubicBezTo>
              </a:path>
            </a:pathLst>
          </a:custGeom>
          <a:noFill/>
          <a:ln w="28575" cmpd="sng">
            <a:solidFill>
              <a:srgbClr val="008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88" name="Freeform 120"/>
          <p:cNvSpPr>
            <a:spLocks/>
          </p:cNvSpPr>
          <p:nvPr/>
        </p:nvSpPr>
        <p:spPr bwMode="auto">
          <a:xfrm>
            <a:off x="6629400" y="2819400"/>
            <a:ext cx="1828800" cy="13716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8" y="336"/>
              </a:cxn>
              <a:cxn ang="0">
                <a:pos x="192" y="240"/>
              </a:cxn>
              <a:cxn ang="0">
                <a:pos x="378" y="162"/>
              </a:cxn>
              <a:cxn ang="0">
                <a:pos x="581" y="101"/>
              </a:cxn>
              <a:cxn ang="0">
                <a:pos x="784" y="53"/>
              </a:cxn>
              <a:cxn ang="0">
                <a:pos x="1152" y="0"/>
              </a:cxn>
            </a:cxnLst>
            <a:rect l="0" t="0" r="r" b="b"/>
            <a:pathLst>
              <a:path w="1152" h="432">
                <a:moveTo>
                  <a:pt x="0" y="432"/>
                </a:moveTo>
                <a:cubicBezTo>
                  <a:pt x="8" y="400"/>
                  <a:pt x="16" y="368"/>
                  <a:pt x="48" y="336"/>
                </a:cubicBezTo>
                <a:cubicBezTo>
                  <a:pt x="80" y="304"/>
                  <a:pt x="137" y="269"/>
                  <a:pt x="192" y="240"/>
                </a:cubicBezTo>
                <a:cubicBezTo>
                  <a:pt x="247" y="211"/>
                  <a:pt x="313" y="185"/>
                  <a:pt x="378" y="162"/>
                </a:cubicBezTo>
                <a:cubicBezTo>
                  <a:pt x="443" y="139"/>
                  <a:pt x="513" y="119"/>
                  <a:pt x="581" y="101"/>
                </a:cubicBezTo>
                <a:cubicBezTo>
                  <a:pt x="649" y="83"/>
                  <a:pt x="689" y="70"/>
                  <a:pt x="784" y="53"/>
                </a:cubicBezTo>
                <a:cubicBezTo>
                  <a:pt x="879" y="36"/>
                  <a:pt x="1075" y="11"/>
                  <a:pt x="115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89" name="Freeform 121"/>
          <p:cNvSpPr>
            <a:spLocks/>
          </p:cNvSpPr>
          <p:nvPr/>
        </p:nvSpPr>
        <p:spPr bwMode="auto">
          <a:xfrm flipV="1">
            <a:off x="5638820" y="2057400"/>
            <a:ext cx="2057471" cy="2184380"/>
          </a:xfrm>
          <a:custGeom>
            <a:avLst/>
            <a:gdLst>
              <a:gd name="connsiteX0" fmla="*/ 0 w 10000"/>
              <a:gd name="connsiteY0" fmla="*/ 10238 h 10238"/>
              <a:gd name="connsiteX1" fmla="*/ 556 w 10000"/>
              <a:gd name="connsiteY1" fmla="*/ 5952 h 10238"/>
              <a:gd name="connsiteX2" fmla="*/ 2778 w 10000"/>
              <a:gd name="connsiteY2" fmla="*/ 1667 h 10238"/>
              <a:gd name="connsiteX3" fmla="*/ 5000 w 10000"/>
              <a:gd name="connsiteY3" fmla="*/ 238 h 10238"/>
              <a:gd name="connsiteX4" fmla="*/ 7353 w 10000"/>
              <a:gd name="connsiteY4" fmla="*/ 3095 h 10238"/>
              <a:gd name="connsiteX5" fmla="*/ 9444 w 10000"/>
              <a:gd name="connsiteY5" fmla="*/ 5952 h 10238"/>
              <a:gd name="connsiteX6" fmla="*/ 10000 w 10000"/>
              <a:gd name="connsiteY6" fmla="*/ 10238 h 10238"/>
              <a:gd name="connsiteX0" fmla="*/ 0 w 10000"/>
              <a:gd name="connsiteY0" fmla="*/ 10238 h 10238"/>
              <a:gd name="connsiteX1" fmla="*/ 556 w 10000"/>
              <a:gd name="connsiteY1" fmla="*/ 5952 h 10238"/>
              <a:gd name="connsiteX2" fmla="*/ 2778 w 10000"/>
              <a:gd name="connsiteY2" fmla="*/ 1667 h 10238"/>
              <a:gd name="connsiteX3" fmla="*/ 5000 w 10000"/>
              <a:gd name="connsiteY3" fmla="*/ 238 h 10238"/>
              <a:gd name="connsiteX4" fmla="*/ 7353 w 10000"/>
              <a:gd name="connsiteY4" fmla="*/ 3095 h 10238"/>
              <a:gd name="connsiteX5" fmla="*/ 8529 w 10000"/>
              <a:gd name="connsiteY5" fmla="*/ 6667 h 10238"/>
              <a:gd name="connsiteX6" fmla="*/ 10000 w 10000"/>
              <a:gd name="connsiteY6" fmla="*/ 10238 h 10238"/>
              <a:gd name="connsiteX0" fmla="*/ 0 w 9118"/>
              <a:gd name="connsiteY0" fmla="*/ 10238 h 10238"/>
              <a:gd name="connsiteX1" fmla="*/ 556 w 9118"/>
              <a:gd name="connsiteY1" fmla="*/ 5952 h 10238"/>
              <a:gd name="connsiteX2" fmla="*/ 2778 w 9118"/>
              <a:gd name="connsiteY2" fmla="*/ 1667 h 10238"/>
              <a:gd name="connsiteX3" fmla="*/ 5000 w 9118"/>
              <a:gd name="connsiteY3" fmla="*/ 238 h 10238"/>
              <a:gd name="connsiteX4" fmla="*/ 7353 w 9118"/>
              <a:gd name="connsiteY4" fmla="*/ 3095 h 10238"/>
              <a:gd name="connsiteX5" fmla="*/ 8529 w 9118"/>
              <a:gd name="connsiteY5" fmla="*/ 6667 h 10238"/>
              <a:gd name="connsiteX6" fmla="*/ 9118 w 9118"/>
              <a:gd name="connsiteY6" fmla="*/ 10238 h 10238"/>
              <a:gd name="connsiteX0" fmla="*/ 704 w 9736"/>
              <a:gd name="connsiteY0" fmla="*/ 10000 h 10000"/>
              <a:gd name="connsiteX1" fmla="*/ 346 w 9736"/>
              <a:gd name="connsiteY1" fmla="*/ 5814 h 10000"/>
              <a:gd name="connsiteX2" fmla="*/ 2783 w 9736"/>
              <a:gd name="connsiteY2" fmla="*/ 1628 h 10000"/>
              <a:gd name="connsiteX3" fmla="*/ 5220 w 9736"/>
              <a:gd name="connsiteY3" fmla="*/ 232 h 10000"/>
              <a:gd name="connsiteX4" fmla="*/ 7800 w 9736"/>
              <a:gd name="connsiteY4" fmla="*/ 3023 h 10000"/>
              <a:gd name="connsiteX5" fmla="*/ 9090 w 9736"/>
              <a:gd name="connsiteY5" fmla="*/ 6512 h 10000"/>
              <a:gd name="connsiteX6" fmla="*/ 9736 w 9736"/>
              <a:gd name="connsiteY6" fmla="*/ 10000 h 10000"/>
              <a:gd name="connsiteX0" fmla="*/ 0 w 9277"/>
              <a:gd name="connsiteY0" fmla="*/ 10000 h 10000"/>
              <a:gd name="connsiteX1" fmla="*/ 662 w 9277"/>
              <a:gd name="connsiteY1" fmla="*/ 6512 h 10000"/>
              <a:gd name="connsiteX2" fmla="*/ 2135 w 9277"/>
              <a:gd name="connsiteY2" fmla="*/ 1628 h 10000"/>
              <a:gd name="connsiteX3" fmla="*/ 4639 w 9277"/>
              <a:gd name="connsiteY3" fmla="*/ 232 h 10000"/>
              <a:gd name="connsiteX4" fmla="*/ 7289 w 9277"/>
              <a:gd name="connsiteY4" fmla="*/ 3023 h 10000"/>
              <a:gd name="connsiteX5" fmla="*/ 8613 w 9277"/>
              <a:gd name="connsiteY5" fmla="*/ 6512 h 10000"/>
              <a:gd name="connsiteX6" fmla="*/ 9277 w 9277"/>
              <a:gd name="connsiteY6" fmla="*/ 10000 h 10000"/>
              <a:gd name="connsiteX0" fmla="*/ 0 w 9643"/>
              <a:gd name="connsiteY0" fmla="*/ 10000 h 10000"/>
              <a:gd name="connsiteX1" fmla="*/ 357 w 9643"/>
              <a:gd name="connsiteY1" fmla="*/ 6512 h 10000"/>
              <a:gd name="connsiteX2" fmla="*/ 1944 w 9643"/>
              <a:gd name="connsiteY2" fmla="*/ 1628 h 10000"/>
              <a:gd name="connsiteX3" fmla="*/ 4644 w 9643"/>
              <a:gd name="connsiteY3" fmla="*/ 232 h 10000"/>
              <a:gd name="connsiteX4" fmla="*/ 7500 w 9643"/>
              <a:gd name="connsiteY4" fmla="*/ 3023 h 10000"/>
              <a:gd name="connsiteX5" fmla="*/ 8927 w 9643"/>
              <a:gd name="connsiteY5" fmla="*/ 6512 h 10000"/>
              <a:gd name="connsiteX6" fmla="*/ 9643 w 9643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512 h 10000"/>
              <a:gd name="connsiteX2" fmla="*/ 1852 w 10000"/>
              <a:gd name="connsiteY2" fmla="*/ 3023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163 h 10000"/>
              <a:gd name="connsiteX2" fmla="*/ 1852 w 10000"/>
              <a:gd name="connsiteY2" fmla="*/ 3023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163 h 10000"/>
              <a:gd name="connsiteX2" fmla="*/ 1852 w 10000"/>
              <a:gd name="connsiteY2" fmla="*/ 3023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163 h 10000"/>
              <a:gd name="connsiteX2" fmla="*/ 1852 w 10000"/>
              <a:gd name="connsiteY2" fmla="*/ 3023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163 h 10000"/>
              <a:gd name="connsiteX2" fmla="*/ 1852 w 10000"/>
              <a:gd name="connsiteY2" fmla="*/ 2674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512 h 10000"/>
              <a:gd name="connsiteX2" fmla="*/ 1852 w 10000"/>
              <a:gd name="connsiteY2" fmla="*/ 2674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512 h 10000"/>
              <a:gd name="connsiteX2" fmla="*/ 1852 w 10000"/>
              <a:gd name="connsiteY2" fmla="*/ 2674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512 h 10000"/>
              <a:gd name="connsiteX2" fmla="*/ 1852 w 10000"/>
              <a:gd name="connsiteY2" fmla="*/ 3023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  <a:gd name="connsiteX0" fmla="*/ 0 w 10000"/>
              <a:gd name="connsiteY0" fmla="*/ 10000 h 10000"/>
              <a:gd name="connsiteX1" fmla="*/ 370 w 10000"/>
              <a:gd name="connsiteY1" fmla="*/ 6512 h 10000"/>
              <a:gd name="connsiteX2" fmla="*/ 1852 w 10000"/>
              <a:gd name="connsiteY2" fmla="*/ 3023 h 10000"/>
              <a:gd name="connsiteX3" fmla="*/ 4816 w 10000"/>
              <a:gd name="connsiteY3" fmla="*/ 232 h 10000"/>
              <a:gd name="connsiteX4" fmla="*/ 7778 w 10000"/>
              <a:gd name="connsiteY4" fmla="*/ 3023 h 10000"/>
              <a:gd name="connsiteX5" fmla="*/ 9257 w 10000"/>
              <a:gd name="connsiteY5" fmla="*/ 6512 h 10000"/>
              <a:gd name="connsiteX6" fmla="*/ 10000 w 10000"/>
              <a:gd name="connsiteY6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57" y="8604"/>
                  <a:pt x="61" y="7675"/>
                  <a:pt x="370" y="6512"/>
                </a:cubicBezTo>
                <a:cubicBezTo>
                  <a:pt x="679" y="5349"/>
                  <a:pt x="1228" y="4158"/>
                  <a:pt x="1852" y="3023"/>
                </a:cubicBezTo>
                <a:cubicBezTo>
                  <a:pt x="2593" y="1976"/>
                  <a:pt x="3856" y="0"/>
                  <a:pt x="4816" y="232"/>
                </a:cubicBezTo>
                <a:cubicBezTo>
                  <a:pt x="5773" y="465"/>
                  <a:pt x="7036" y="1976"/>
                  <a:pt x="7778" y="3023"/>
                </a:cubicBezTo>
                <a:cubicBezTo>
                  <a:pt x="8518" y="4070"/>
                  <a:pt x="8889" y="5350"/>
                  <a:pt x="9257" y="6512"/>
                </a:cubicBezTo>
                <a:cubicBezTo>
                  <a:pt x="9628" y="7674"/>
                  <a:pt x="9883" y="9303"/>
                  <a:pt x="10000" y="1000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32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32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3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32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328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7" dur="500"/>
                                        <p:tgtEl>
                                          <p:spTgt spid="32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4" grpId="0" animBg="1"/>
      <p:bldP spid="32874" grpId="1" animBg="1"/>
      <p:bldP spid="32880" grpId="0" animBg="1"/>
      <p:bldP spid="32880" grpId="1" animBg="1"/>
      <p:bldP spid="32882" grpId="0" animBg="1"/>
      <p:bldP spid="32882" grpId="1" animBg="1"/>
      <p:bldP spid="32883" grpId="0" animBg="1"/>
      <p:bldP spid="32883" grpId="1" animBg="1"/>
      <p:bldP spid="32888" grpId="0" animBg="1"/>
      <p:bldP spid="32888" grpId="1" animBg="1"/>
      <p:bldP spid="32889" grpId="0" animBg="1"/>
    </p:bldLst>
  </p:timing>
</p:sld>
</file>

<file path=ppt/theme/theme1.xml><?xml version="1.0" encoding="utf-8"?>
<a:theme xmlns:a="http://schemas.openxmlformats.org/drawingml/2006/main" name="Rules design template">
  <a:themeElements>
    <a:clrScheme name="Rules design templat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Rule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ules design templat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1059</Words>
  <Application>Microsoft Office PowerPoint</Application>
  <PresentationFormat>On-screen Show (4:3)</PresentationFormat>
  <Paragraphs>367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Rules design template</vt:lpstr>
      <vt:lpstr>Basic Graphs</vt:lpstr>
      <vt:lpstr>Basic Graphs</vt:lpstr>
      <vt:lpstr>Transformations</vt:lpstr>
      <vt:lpstr>Vertical Shifts</vt:lpstr>
      <vt:lpstr>Horizontal Shifts</vt:lpstr>
      <vt:lpstr>Example Graphs</vt:lpstr>
      <vt:lpstr>Reflections</vt:lpstr>
      <vt:lpstr>Stretching / Shrinking</vt:lpstr>
      <vt:lpstr>Example Graphs</vt:lpstr>
      <vt:lpstr>Slide 10</vt:lpstr>
    </vt:vector>
  </TitlesOfParts>
  <Company>Dynetics,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seaver</dc:creator>
  <cp:lastModifiedBy>Seaver-AK</cp:lastModifiedBy>
  <cp:revision>40</cp:revision>
  <cp:lastPrinted>1601-01-01T00:00:00Z</cp:lastPrinted>
  <dcterms:created xsi:type="dcterms:W3CDTF">2007-09-20T18:50:32Z</dcterms:created>
  <dcterms:modified xsi:type="dcterms:W3CDTF">2014-06-30T19:36:10Z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TC010690641033</vt:lpwstr>
  </property>
</Properties>
</file>