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8080"/>
    <a:srgbClr val="3333FF"/>
    <a:srgbClr val="5F5F5F"/>
    <a:srgbClr val="008000"/>
    <a:srgbClr val="660066"/>
    <a:srgbClr val="FFFFFF"/>
    <a:srgbClr val="FF0000"/>
    <a:srgbClr val="4D4D4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7067F6-0DB5-41E3-A97D-EA4C7F665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2144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40BD6112-3ADE-4EA3-8270-F0F503839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862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3E903-2CAD-49D7-9499-6007E4C18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78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0175"/>
            <a:ext cx="2209800" cy="604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30175"/>
            <a:ext cx="6478587" cy="604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C47C2-F801-43B0-A7AE-4389E2EB8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16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110D7-05ED-4144-A516-445C6F675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255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F9816-B24B-45B6-BB3B-CDAE94DA8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29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8C09-ACA5-4965-8F54-DFC8666F7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172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2DB5F-C459-4B9A-9CB7-653F80C89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519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9F55-0A24-4B90-BAEE-9234E692B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974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BEDE6-D9F0-4B1D-B8F6-2E94D3C3A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25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3C4A3-CC77-46F2-BD15-AEDA75433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03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76554-DB32-4140-9084-496AAC38F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147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14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3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0" y="52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72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91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0" y="110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0" y="129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0" y="148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0" y="168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0" y="187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0" y="206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0" y="225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0" y="244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0" y="264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0" y="283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0" y="302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0" y="321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0" y="340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0" y="360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0" y="379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0" y="398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0" y="417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14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33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2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72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91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110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129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148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168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187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206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225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244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264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283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302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321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340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360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379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398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417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436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456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475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494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513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532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552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571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30175"/>
            <a:ext cx="88407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CA087A7F-F90D-47B2-A5B8-2CC14A8D1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28600" y="9906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5"/>
          <p:cNvSpPr>
            <a:spLocks noChangeShapeType="1"/>
          </p:cNvSpPr>
          <p:nvPr/>
        </p:nvSpPr>
        <p:spPr bwMode="auto">
          <a:xfrm>
            <a:off x="6781800" y="6019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7620000" y="5943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7848600" y="5943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8077200" y="5943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23"/>
          <p:cNvSpPr txBox="1">
            <a:spLocks noChangeArrowheads="1"/>
          </p:cNvSpPr>
          <p:nvPr/>
        </p:nvSpPr>
        <p:spPr bwMode="auto">
          <a:xfrm>
            <a:off x="7696200" y="6139934"/>
            <a:ext cx="3048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l-GR" sz="1200" b="1" dirty="0" smtClean="0">
                <a:latin typeface="Arial" charset="0"/>
              </a:rPr>
              <a:t>π/</a:t>
            </a:r>
            <a:r>
              <a:rPr kumimoji="1" lang="en-US" sz="1200" b="1" dirty="0" smtClean="0">
                <a:latin typeface="Arial" charset="0"/>
              </a:rPr>
              <a:t>4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152400" y="1143000"/>
            <a:ext cx="88392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marL="225425" indent="-225425">
              <a:buFont typeface="Symbol" pitchFamily="18" charset="2"/>
              <a:buChar char=""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 The tangent function has some properties that are different than the sinusoidal trig. functions, resulting in a graph that differs significantly</a:t>
            </a:r>
          </a:p>
          <a:p>
            <a:pPr marL="682625" lvl="1" indent="-225425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The tangent function is undefined at </a:t>
            </a:r>
            <a:r>
              <a:rPr lang="el-GR" sz="1600" dirty="0">
                <a:latin typeface="+mj-lt"/>
                <a:cs typeface="Times New Roman" pitchFamily="18" charset="0"/>
              </a:rPr>
              <a:t>π</a:t>
            </a:r>
            <a:r>
              <a:rPr lang="en-US" sz="1600" dirty="0">
                <a:latin typeface="+mj-lt"/>
                <a:cs typeface="Times New Roman" pitchFamily="18" charset="0"/>
              </a:rPr>
              <a:t>/2 (and – </a:t>
            </a:r>
            <a:r>
              <a:rPr lang="el-GR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π</a:t>
            </a:r>
            <a:r>
              <a:rPr lang="en-US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/2, etc.)</a:t>
            </a:r>
          </a:p>
          <a:p>
            <a:pPr marL="682625" lvl="1" indent="-225425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The period of the tangent function is </a:t>
            </a:r>
            <a:r>
              <a:rPr lang="el-GR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π</a:t>
            </a:r>
            <a:endParaRPr lang="en-US" sz="1600" dirty="0">
              <a:solidFill>
                <a:srgbClr val="663300"/>
              </a:solidFill>
              <a:latin typeface="Arial"/>
              <a:cs typeface="Times New Roman" pitchFamily="18" charset="0"/>
            </a:endParaRPr>
          </a:p>
          <a:p>
            <a:pPr marL="682625" lvl="1" indent="-225425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The tangent function is an odd function (meaning f(-x) = -tan x = -f(x) = -tan x and that the graph is symmetric with respect to the origin)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 Consider the following table of values on the graph of y = tan x</a:t>
            </a:r>
            <a:endParaRPr lang="en-US" sz="1600" dirty="0">
              <a:latin typeface="+mj-lt"/>
              <a:cs typeface="Times New Roman" pitchFamily="18" charset="0"/>
            </a:endParaRPr>
          </a:p>
        </p:txBody>
      </p:sp>
      <p:sp>
        <p:nvSpPr>
          <p:cNvPr id="3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 of Other Trigonometric Functions</a:t>
            </a:r>
          </a:p>
        </p:txBody>
      </p:sp>
      <p:sp>
        <p:nvSpPr>
          <p:cNvPr id="3083" name="Line 4"/>
          <p:cNvSpPr>
            <a:spLocks noChangeShapeType="1"/>
          </p:cNvSpPr>
          <p:nvPr/>
        </p:nvSpPr>
        <p:spPr bwMode="auto">
          <a:xfrm>
            <a:off x="7239000" y="31242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4"/>
          <p:cNvSpPr>
            <a:spLocks noChangeShapeType="1"/>
          </p:cNvSpPr>
          <p:nvPr/>
        </p:nvSpPr>
        <p:spPr bwMode="auto">
          <a:xfrm>
            <a:off x="71628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5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6"/>
          <p:cNvSpPr>
            <a:spLocks noChangeShapeType="1"/>
          </p:cNvSpPr>
          <p:nvPr/>
        </p:nvSpPr>
        <p:spPr bwMode="auto">
          <a:xfrm>
            <a:off x="71628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8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Text Box 26"/>
          <p:cNvSpPr txBox="1">
            <a:spLocks noChangeArrowheads="1"/>
          </p:cNvSpPr>
          <p:nvPr/>
        </p:nvSpPr>
        <p:spPr bwMode="auto">
          <a:xfrm>
            <a:off x="7315200" y="4724400"/>
            <a:ext cx="228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3090" name="Text Box 28"/>
          <p:cNvSpPr txBox="1">
            <a:spLocks noChangeArrowheads="1"/>
          </p:cNvSpPr>
          <p:nvPr/>
        </p:nvSpPr>
        <p:spPr bwMode="auto">
          <a:xfrm>
            <a:off x="7315200" y="5334000"/>
            <a:ext cx="228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3091" name="Line 44"/>
          <p:cNvSpPr>
            <a:spLocks noChangeShapeType="1"/>
          </p:cNvSpPr>
          <p:nvPr/>
        </p:nvSpPr>
        <p:spPr bwMode="auto">
          <a:xfrm>
            <a:off x="72390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45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080" name="Group 144"/>
          <p:cNvGraphicFramePr>
            <a:graphicFrameLocks noGrp="1"/>
          </p:cNvGraphicFramePr>
          <p:nvPr/>
        </p:nvGraphicFramePr>
        <p:xfrm>
          <a:off x="381000" y="3048000"/>
          <a:ext cx="6400800" cy="1752600"/>
        </p:xfrm>
        <a:graphic>
          <a:graphicData uri="http://schemas.openxmlformats.org/drawingml/2006/table">
            <a:tbl>
              <a:tblPr/>
              <a:tblGrid>
                <a:gridCol w="1121103"/>
                <a:gridCol w="420414"/>
                <a:gridCol w="744483"/>
                <a:gridCol w="762000"/>
                <a:gridCol w="762000"/>
                <a:gridCol w="762000"/>
                <a:gridCol w="1066800"/>
                <a:gridCol w="762000"/>
              </a:tblGrid>
              <a:tr h="5579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π/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(0.52)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π/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(0.79)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π/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(1.05)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1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π/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(1.31)(75</a:t>
                      </a:r>
                      <a:r>
                        <a:rPr kumimoji="1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1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  <a:r>
                        <a:rPr kumimoji="1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/180 (1.55)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(89</a:t>
                      </a:r>
                      <a:r>
                        <a:rPr kumimoji="1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 (1.57) (90</a:t>
                      </a:r>
                      <a:r>
                        <a:rPr kumimoji="1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8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= tan 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122" name="Line 14"/>
          <p:cNvSpPr>
            <a:spLocks noChangeShapeType="1"/>
          </p:cNvSpPr>
          <p:nvPr/>
        </p:nvSpPr>
        <p:spPr bwMode="auto">
          <a:xfrm>
            <a:off x="71628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Text Box 26"/>
          <p:cNvSpPr txBox="1">
            <a:spLocks noChangeArrowheads="1"/>
          </p:cNvSpPr>
          <p:nvPr/>
        </p:nvSpPr>
        <p:spPr bwMode="auto">
          <a:xfrm>
            <a:off x="7315200" y="4114800"/>
            <a:ext cx="228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3124" name="Line 18"/>
          <p:cNvSpPr>
            <a:spLocks noChangeShapeType="1"/>
          </p:cNvSpPr>
          <p:nvPr/>
        </p:nvSpPr>
        <p:spPr bwMode="auto">
          <a:xfrm>
            <a:off x="71628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" name="Line 14"/>
          <p:cNvSpPr>
            <a:spLocks noChangeShapeType="1"/>
          </p:cNvSpPr>
          <p:nvPr/>
        </p:nvSpPr>
        <p:spPr bwMode="auto">
          <a:xfrm>
            <a:off x="71628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Text Box 26"/>
          <p:cNvSpPr txBox="1">
            <a:spLocks noChangeArrowheads="1"/>
          </p:cNvSpPr>
          <p:nvPr/>
        </p:nvSpPr>
        <p:spPr bwMode="auto">
          <a:xfrm>
            <a:off x="7315200" y="3505200"/>
            <a:ext cx="228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110" name="Rectangle 313"/>
          <p:cNvSpPr>
            <a:spLocks noChangeArrowheads="1"/>
          </p:cNvSpPr>
          <p:nvPr/>
        </p:nvSpPr>
        <p:spPr bwMode="auto">
          <a:xfrm>
            <a:off x="838200" y="5029200"/>
            <a:ext cx="54102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ctr"/>
            <a:r>
              <a:rPr lang="en-US" sz="1600">
                <a:latin typeface="Arial" charset="0"/>
                <a:cs typeface="Arial" charset="0"/>
              </a:rPr>
              <a:t>The graph of y = tan x has a vertical asymptote at x = </a:t>
            </a:r>
            <a:r>
              <a:rPr lang="el-GR" sz="1600">
                <a:latin typeface="Arial" charset="0"/>
                <a:cs typeface="Arial" charset="0"/>
              </a:rPr>
              <a:t>π/2 </a:t>
            </a:r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111" name="Oval 110"/>
          <p:cNvSpPr>
            <a:spLocks noChangeArrowheads="1"/>
          </p:cNvSpPr>
          <p:nvPr/>
        </p:nvSpPr>
        <p:spPr bwMode="auto">
          <a:xfrm>
            <a:off x="7162800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7570788" y="5616575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Oval 112"/>
          <p:cNvSpPr>
            <a:spLocks noChangeArrowheads="1"/>
          </p:cNvSpPr>
          <p:nvPr/>
        </p:nvSpPr>
        <p:spPr bwMode="auto">
          <a:xfrm>
            <a:off x="7780338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Oval 113"/>
          <p:cNvSpPr>
            <a:spLocks noChangeArrowheads="1"/>
          </p:cNvSpPr>
          <p:nvPr/>
        </p:nvSpPr>
        <p:spPr bwMode="auto">
          <a:xfrm>
            <a:off x="8001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Oval 114"/>
          <p:cNvSpPr>
            <a:spLocks noChangeArrowheads="1"/>
          </p:cNvSpPr>
          <p:nvPr/>
        </p:nvSpPr>
        <p:spPr bwMode="auto">
          <a:xfrm>
            <a:off x="81534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/>
          </p:cNvSpPr>
          <p:nvPr/>
        </p:nvSpPr>
        <p:spPr bwMode="auto">
          <a:xfrm>
            <a:off x="7239000" y="3124200"/>
            <a:ext cx="1008919" cy="2908300"/>
          </a:xfrm>
          <a:custGeom>
            <a:avLst/>
            <a:gdLst>
              <a:gd name="T0" fmla="*/ 0 w 860945"/>
              <a:gd name="T1" fmla="*/ 2757487 h 2756847"/>
              <a:gd name="T2" fmla="*/ 327952 w 860945"/>
              <a:gd name="T3" fmla="*/ 2470818 h 2756847"/>
              <a:gd name="T4" fmla="*/ 560252 w 860945"/>
              <a:gd name="T5" fmla="*/ 2129545 h 2756847"/>
              <a:gd name="T6" fmla="*/ 687788 w 860945"/>
              <a:gd name="T7" fmla="*/ 1830363 h 2756847"/>
              <a:gd name="T8" fmla="*/ 840377 w 860945"/>
              <a:gd name="T9" fmla="*/ 534661 h 2756847"/>
              <a:gd name="T10" fmla="*/ 847210 w 860945"/>
              <a:gd name="T11" fmla="*/ 0 h 27568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0945"/>
              <a:gd name="T19" fmla="*/ 0 h 2756847"/>
              <a:gd name="T20" fmla="*/ 860945 w 860945"/>
              <a:gd name="T21" fmla="*/ 2756847 h 2756847"/>
              <a:gd name="connsiteX0" fmla="*/ 0 w 860945"/>
              <a:gd name="connsiteY0" fmla="*/ 2756847 h 2756847"/>
              <a:gd name="connsiteX1" fmla="*/ 368976 w 860945"/>
              <a:gd name="connsiteY1" fmla="*/ 2363238 h 2756847"/>
              <a:gd name="connsiteX2" fmla="*/ 559558 w 860945"/>
              <a:gd name="connsiteY2" fmla="*/ 2129050 h 2756847"/>
              <a:gd name="connsiteX3" fmla="*/ 686937 w 860945"/>
              <a:gd name="connsiteY3" fmla="*/ 1829937 h 2756847"/>
              <a:gd name="connsiteX4" fmla="*/ 839337 w 860945"/>
              <a:gd name="connsiteY4" fmla="*/ 534537 h 2756847"/>
              <a:gd name="connsiteX5" fmla="*/ 846161 w 860945"/>
              <a:gd name="connsiteY5" fmla="*/ 0 h 2756847"/>
              <a:gd name="connsiteX0" fmla="*/ 0 w 860945"/>
              <a:gd name="connsiteY0" fmla="*/ 2756847 h 2756847"/>
              <a:gd name="connsiteX1" fmla="*/ 368976 w 860945"/>
              <a:gd name="connsiteY1" fmla="*/ 2363238 h 2756847"/>
              <a:gd name="connsiteX2" fmla="*/ 491969 w 860945"/>
              <a:gd name="connsiteY2" fmla="*/ 2134691 h 2756847"/>
              <a:gd name="connsiteX3" fmla="*/ 686937 w 860945"/>
              <a:gd name="connsiteY3" fmla="*/ 1829937 h 2756847"/>
              <a:gd name="connsiteX4" fmla="*/ 839337 w 860945"/>
              <a:gd name="connsiteY4" fmla="*/ 534537 h 2756847"/>
              <a:gd name="connsiteX5" fmla="*/ 846161 w 860945"/>
              <a:gd name="connsiteY5" fmla="*/ 0 h 2756847"/>
              <a:gd name="connsiteX0" fmla="*/ 0 w 860945"/>
              <a:gd name="connsiteY0" fmla="*/ 2756847 h 2756847"/>
              <a:gd name="connsiteX1" fmla="*/ 368976 w 860945"/>
              <a:gd name="connsiteY1" fmla="*/ 2363238 h 2756847"/>
              <a:gd name="connsiteX2" fmla="*/ 491969 w 860945"/>
              <a:gd name="connsiteY2" fmla="*/ 2134691 h 2756847"/>
              <a:gd name="connsiteX3" fmla="*/ 553465 w 860945"/>
              <a:gd name="connsiteY3" fmla="*/ 1829962 h 2756847"/>
              <a:gd name="connsiteX4" fmla="*/ 839337 w 860945"/>
              <a:gd name="connsiteY4" fmla="*/ 534537 h 2756847"/>
              <a:gd name="connsiteX5" fmla="*/ 846161 w 860945"/>
              <a:gd name="connsiteY5" fmla="*/ 0 h 2756847"/>
              <a:gd name="connsiteX0" fmla="*/ 0 w 860945"/>
              <a:gd name="connsiteY0" fmla="*/ 2756847 h 2756847"/>
              <a:gd name="connsiteX1" fmla="*/ 368976 w 860945"/>
              <a:gd name="connsiteY1" fmla="*/ 2363238 h 2756847"/>
              <a:gd name="connsiteX2" fmla="*/ 491969 w 860945"/>
              <a:gd name="connsiteY2" fmla="*/ 2134691 h 2756847"/>
              <a:gd name="connsiteX3" fmla="*/ 553465 w 860945"/>
              <a:gd name="connsiteY3" fmla="*/ 1829962 h 2756847"/>
              <a:gd name="connsiteX4" fmla="*/ 799449 w 860945"/>
              <a:gd name="connsiteY4" fmla="*/ 611045 h 2756847"/>
              <a:gd name="connsiteX5" fmla="*/ 846161 w 860945"/>
              <a:gd name="connsiteY5" fmla="*/ 0 h 2756847"/>
              <a:gd name="connsiteX0" fmla="*/ 0 w 875729"/>
              <a:gd name="connsiteY0" fmla="*/ 2907625 h 2907625"/>
              <a:gd name="connsiteX1" fmla="*/ 368976 w 875729"/>
              <a:gd name="connsiteY1" fmla="*/ 2514016 h 2907625"/>
              <a:gd name="connsiteX2" fmla="*/ 491969 w 875729"/>
              <a:gd name="connsiteY2" fmla="*/ 2285469 h 2907625"/>
              <a:gd name="connsiteX3" fmla="*/ 553465 w 875729"/>
              <a:gd name="connsiteY3" fmla="*/ 1980740 h 2907625"/>
              <a:gd name="connsiteX4" fmla="*/ 799449 w 875729"/>
              <a:gd name="connsiteY4" fmla="*/ 761823 h 2907625"/>
              <a:gd name="connsiteX5" fmla="*/ 860945 w 875729"/>
              <a:gd name="connsiteY5" fmla="*/ 0 h 2907625"/>
              <a:gd name="connsiteX0" fmla="*/ 0 w 875729"/>
              <a:gd name="connsiteY0" fmla="*/ 2907625 h 2907625"/>
              <a:gd name="connsiteX1" fmla="*/ 368976 w 875729"/>
              <a:gd name="connsiteY1" fmla="*/ 2514016 h 2907625"/>
              <a:gd name="connsiteX2" fmla="*/ 491969 w 875729"/>
              <a:gd name="connsiteY2" fmla="*/ 2285469 h 2907625"/>
              <a:gd name="connsiteX3" fmla="*/ 553465 w 875729"/>
              <a:gd name="connsiteY3" fmla="*/ 1980740 h 2907625"/>
              <a:gd name="connsiteX4" fmla="*/ 799449 w 875729"/>
              <a:gd name="connsiteY4" fmla="*/ 838005 h 2907625"/>
              <a:gd name="connsiteX5" fmla="*/ 860945 w 875729"/>
              <a:gd name="connsiteY5" fmla="*/ 0 h 2907625"/>
              <a:gd name="connsiteX0" fmla="*/ 0 w 875729"/>
              <a:gd name="connsiteY0" fmla="*/ 2907625 h 2907625"/>
              <a:gd name="connsiteX1" fmla="*/ 368976 w 875729"/>
              <a:gd name="connsiteY1" fmla="*/ 2514016 h 2907625"/>
              <a:gd name="connsiteX2" fmla="*/ 491969 w 875729"/>
              <a:gd name="connsiteY2" fmla="*/ 2285469 h 2907625"/>
              <a:gd name="connsiteX3" fmla="*/ 553465 w 875729"/>
              <a:gd name="connsiteY3" fmla="*/ 1980740 h 2907625"/>
              <a:gd name="connsiteX4" fmla="*/ 799449 w 875729"/>
              <a:gd name="connsiteY4" fmla="*/ 761823 h 2907625"/>
              <a:gd name="connsiteX5" fmla="*/ 860945 w 875729"/>
              <a:gd name="connsiteY5" fmla="*/ 0 h 2907625"/>
              <a:gd name="connsiteX0" fmla="*/ 0 w 875729"/>
              <a:gd name="connsiteY0" fmla="*/ 2907625 h 2907625"/>
              <a:gd name="connsiteX1" fmla="*/ 368976 w 875729"/>
              <a:gd name="connsiteY1" fmla="*/ 2514016 h 2907625"/>
              <a:gd name="connsiteX2" fmla="*/ 491969 w 875729"/>
              <a:gd name="connsiteY2" fmla="*/ 2285469 h 2907625"/>
              <a:gd name="connsiteX3" fmla="*/ 614961 w 875729"/>
              <a:gd name="connsiteY3" fmla="*/ 1904558 h 2907625"/>
              <a:gd name="connsiteX4" fmla="*/ 799449 w 875729"/>
              <a:gd name="connsiteY4" fmla="*/ 761823 h 2907625"/>
              <a:gd name="connsiteX5" fmla="*/ 860945 w 875729"/>
              <a:gd name="connsiteY5" fmla="*/ 0 h 2907625"/>
              <a:gd name="connsiteX0" fmla="*/ 0 w 875729"/>
              <a:gd name="connsiteY0" fmla="*/ 2907625 h 2907625"/>
              <a:gd name="connsiteX1" fmla="*/ 307480 w 875729"/>
              <a:gd name="connsiteY1" fmla="*/ 2590199 h 2907625"/>
              <a:gd name="connsiteX2" fmla="*/ 491969 w 875729"/>
              <a:gd name="connsiteY2" fmla="*/ 2285469 h 2907625"/>
              <a:gd name="connsiteX3" fmla="*/ 614961 w 875729"/>
              <a:gd name="connsiteY3" fmla="*/ 1904558 h 2907625"/>
              <a:gd name="connsiteX4" fmla="*/ 799449 w 875729"/>
              <a:gd name="connsiteY4" fmla="*/ 761823 h 2907625"/>
              <a:gd name="connsiteX5" fmla="*/ 860945 w 875729"/>
              <a:gd name="connsiteY5" fmla="*/ 0 h 2907625"/>
              <a:gd name="connsiteX0" fmla="*/ 0 w 875729"/>
              <a:gd name="connsiteY0" fmla="*/ 2907625 h 2907625"/>
              <a:gd name="connsiteX1" fmla="*/ 307480 w 875729"/>
              <a:gd name="connsiteY1" fmla="*/ 2590199 h 2907625"/>
              <a:gd name="connsiteX2" fmla="*/ 491969 w 875729"/>
              <a:gd name="connsiteY2" fmla="*/ 2285469 h 2907625"/>
              <a:gd name="connsiteX3" fmla="*/ 614961 w 875729"/>
              <a:gd name="connsiteY3" fmla="*/ 1904558 h 2907625"/>
              <a:gd name="connsiteX4" fmla="*/ 799449 w 875729"/>
              <a:gd name="connsiteY4" fmla="*/ 761823 h 2907625"/>
              <a:gd name="connsiteX5" fmla="*/ 860945 w 875729"/>
              <a:gd name="connsiteY5" fmla="*/ 0 h 2907625"/>
              <a:gd name="connsiteX0" fmla="*/ 0 w 875729"/>
              <a:gd name="connsiteY0" fmla="*/ 2907625 h 2907625"/>
              <a:gd name="connsiteX1" fmla="*/ 307480 w 875729"/>
              <a:gd name="connsiteY1" fmla="*/ 2590199 h 2907625"/>
              <a:gd name="connsiteX2" fmla="*/ 491969 w 875729"/>
              <a:gd name="connsiteY2" fmla="*/ 2285469 h 2907625"/>
              <a:gd name="connsiteX3" fmla="*/ 614961 w 875729"/>
              <a:gd name="connsiteY3" fmla="*/ 1904558 h 2907625"/>
              <a:gd name="connsiteX4" fmla="*/ 799449 w 875729"/>
              <a:gd name="connsiteY4" fmla="*/ 761823 h 2907625"/>
              <a:gd name="connsiteX5" fmla="*/ 860945 w 875729"/>
              <a:gd name="connsiteY5" fmla="*/ 0 h 2907625"/>
              <a:gd name="connsiteX0" fmla="*/ 0 w 875729"/>
              <a:gd name="connsiteY0" fmla="*/ 2907625 h 2907625"/>
              <a:gd name="connsiteX1" fmla="*/ 307480 w 875729"/>
              <a:gd name="connsiteY1" fmla="*/ 2590199 h 2907625"/>
              <a:gd name="connsiteX2" fmla="*/ 491969 w 875729"/>
              <a:gd name="connsiteY2" fmla="*/ 2285469 h 2907625"/>
              <a:gd name="connsiteX3" fmla="*/ 614961 w 875729"/>
              <a:gd name="connsiteY3" fmla="*/ 1904558 h 2907625"/>
              <a:gd name="connsiteX4" fmla="*/ 799449 w 875729"/>
              <a:gd name="connsiteY4" fmla="*/ 761823 h 2907625"/>
              <a:gd name="connsiteX5" fmla="*/ 860945 w 875729"/>
              <a:gd name="connsiteY5" fmla="*/ 0 h 2907625"/>
              <a:gd name="connsiteX0" fmla="*/ 0 w 875729"/>
              <a:gd name="connsiteY0" fmla="*/ 2907625 h 2907625"/>
              <a:gd name="connsiteX1" fmla="*/ 307480 w 875729"/>
              <a:gd name="connsiteY1" fmla="*/ 2590199 h 2907625"/>
              <a:gd name="connsiteX2" fmla="*/ 491969 w 875729"/>
              <a:gd name="connsiteY2" fmla="*/ 2285469 h 2907625"/>
              <a:gd name="connsiteX3" fmla="*/ 614961 w 875729"/>
              <a:gd name="connsiteY3" fmla="*/ 1904558 h 2907625"/>
              <a:gd name="connsiteX4" fmla="*/ 799449 w 875729"/>
              <a:gd name="connsiteY4" fmla="*/ 609459 h 2907625"/>
              <a:gd name="connsiteX5" fmla="*/ 860945 w 875729"/>
              <a:gd name="connsiteY5" fmla="*/ 0 h 2907625"/>
              <a:gd name="connsiteX0" fmla="*/ 0 w 814233"/>
              <a:gd name="connsiteY0" fmla="*/ 2907625 h 2907625"/>
              <a:gd name="connsiteX1" fmla="*/ 307480 w 814233"/>
              <a:gd name="connsiteY1" fmla="*/ 2590199 h 2907625"/>
              <a:gd name="connsiteX2" fmla="*/ 491969 w 814233"/>
              <a:gd name="connsiteY2" fmla="*/ 2285469 h 2907625"/>
              <a:gd name="connsiteX3" fmla="*/ 614961 w 814233"/>
              <a:gd name="connsiteY3" fmla="*/ 1904558 h 2907625"/>
              <a:gd name="connsiteX4" fmla="*/ 799449 w 814233"/>
              <a:gd name="connsiteY4" fmla="*/ 609459 h 2907625"/>
              <a:gd name="connsiteX5" fmla="*/ 799449 w 814233"/>
              <a:gd name="connsiteY5" fmla="*/ 0 h 2907625"/>
              <a:gd name="connsiteX0" fmla="*/ 0 w 814233"/>
              <a:gd name="connsiteY0" fmla="*/ 2907625 h 2907625"/>
              <a:gd name="connsiteX1" fmla="*/ 307480 w 814233"/>
              <a:gd name="connsiteY1" fmla="*/ 2590199 h 2907625"/>
              <a:gd name="connsiteX2" fmla="*/ 491969 w 814233"/>
              <a:gd name="connsiteY2" fmla="*/ 2285469 h 2907625"/>
              <a:gd name="connsiteX3" fmla="*/ 676457 w 814233"/>
              <a:gd name="connsiteY3" fmla="*/ 1828376 h 2907625"/>
              <a:gd name="connsiteX4" fmla="*/ 799449 w 814233"/>
              <a:gd name="connsiteY4" fmla="*/ 609459 h 2907625"/>
              <a:gd name="connsiteX5" fmla="*/ 799449 w 814233"/>
              <a:gd name="connsiteY5" fmla="*/ 0 h 290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233" h="2907625">
                <a:moveTo>
                  <a:pt x="0" y="2907625"/>
                </a:moveTo>
                <a:cubicBezTo>
                  <a:pt x="117143" y="2816640"/>
                  <a:pt x="225485" y="2693892"/>
                  <a:pt x="307480" y="2590199"/>
                </a:cubicBezTo>
                <a:cubicBezTo>
                  <a:pt x="389475" y="2486506"/>
                  <a:pt x="430473" y="2412440"/>
                  <a:pt x="491969" y="2285469"/>
                </a:cubicBezTo>
                <a:cubicBezTo>
                  <a:pt x="553465" y="2158499"/>
                  <a:pt x="593434" y="2103605"/>
                  <a:pt x="676457" y="1828376"/>
                </a:cubicBezTo>
                <a:cubicBezTo>
                  <a:pt x="791325" y="1531538"/>
                  <a:pt x="807031" y="962215"/>
                  <a:pt x="799449" y="609459"/>
                </a:cubicBezTo>
                <a:cubicBezTo>
                  <a:pt x="805514" y="279449"/>
                  <a:pt x="814233" y="187657"/>
                  <a:pt x="799449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8" name="Straight Connector 117"/>
          <p:cNvCxnSpPr>
            <a:cxnSpLocks noChangeShapeType="1"/>
          </p:cNvCxnSpPr>
          <p:nvPr/>
        </p:nvCxnSpPr>
        <p:spPr bwMode="auto">
          <a:xfrm>
            <a:off x="8458200" y="3048000"/>
            <a:ext cx="0" cy="3657600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8305800" y="6139934"/>
            <a:ext cx="304800" cy="184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l-GR" sz="1200" b="1" dirty="0" smtClean="0">
                <a:latin typeface="Arial" charset="0"/>
              </a:rPr>
              <a:t>π/</a:t>
            </a:r>
            <a:r>
              <a:rPr kumimoji="1" lang="en-US" sz="1200" b="1" dirty="0" smtClean="0">
                <a:latin typeface="Arial" charset="0"/>
              </a:rPr>
              <a:t>2</a:t>
            </a:r>
            <a:endParaRPr lang="en-US" sz="1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0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152400" y="1143000"/>
            <a:ext cx="8839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marL="225425" indent="-225425">
              <a:buFont typeface="Symbol" pitchFamily="18" charset="2"/>
              <a:buChar char=""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 The graph of y = tan x can be completed on the interval (</a:t>
            </a:r>
            <a:r>
              <a:rPr lang="en-US" sz="1600" dirty="0">
                <a:cs typeface="Times New Roman" pitchFamily="18" charset="0"/>
              </a:rPr>
              <a:t>– </a:t>
            </a:r>
            <a:r>
              <a:rPr lang="el-GR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π</a:t>
            </a:r>
            <a:r>
              <a:rPr lang="en-US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/2, </a:t>
            </a:r>
            <a:r>
              <a:rPr lang="el-GR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π</a:t>
            </a:r>
            <a:r>
              <a:rPr lang="en-US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/2) using the origin symmetry or by examining more points</a:t>
            </a:r>
            <a:endParaRPr lang="en-US" sz="1600" dirty="0">
              <a:latin typeface="+mj-lt"/>
              <a:cs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 of Other Trigonometric Functions</a:t>
            </a:r>
          </a:p>
        </p:txBody>
      </p:sp>
      <p:sp>
        <p:nvSpPr>
          <p:cNvPr id="4100" name="Line 38"/>
          <p:cNvSpPr>
            <a:spLocks noChangeShapeType="1"/>
          </p:cNvSpPr>
          <p:nvPr/>
        </p:nvSpPr>
        <p:spPr bwMode="auto">
          <a:xfrm>
            <a:off x="1752600" y="18288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39"/>
          <p:cNvSpPr>
            <a:spLocks noChangeShapeType="1"/>
          </p:cNvSpPr>
          <p:nvPr/>
        </p:nvSpPr>
        <p:spPr bwMode="auto">
          <a:xfrm>
            <a:off x="304800" y="3581400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41"/>
          <p:cNvSpPr>
            <a:spLocks noChangeShapeType="1"/>
          </p:cNvSpPr>
          <p:nvPr/>
        </p:nvSpPr>
        <p:spPr bwMode="auto">
          <a:xfrm>
            <a:off x="29718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42"/>
          <p:cNvSpPr>
            <a:spLocks noChangeShapeType="1"/>
          </p:cNvSpPr>
          <p:nvPr/>
        </p:nvSpPr>
        <p:spPr bwMode="auto">
          <a:xfrm>
            <a:off x="35814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43"/>
          <p:cNvSpPr>
            <a:spLocks noChangeShapeType="1"/>
          </p:cNvSpPr>
          <p:nvPr/>
        </p:nvSpPr>
        <p:spPr bwMode="auto">
          <a:xfrm>
            <a:off x="4191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44"/>
          <p:cNvSpPr>
            <a:spLocks noChangeShapeType="1"/>
          </p:cNvSpPr>
          <p:nvPr/>
        </p:nvSpPr>
        <p:spPr bwMode="auto">
          <a:xfrm>
            <a:off x="23622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48"/>
          <p:cNvSpPr>
            <a:spLocks noChangeShapeType="1"/>
          </p:cNvSpPr>
          <p:nvPr/>
        </p:nvSpPr>
        <p:spPr bwMode="auto">
          <a:xfrm>
            <a:off x="16764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49"/>
          <p:cNvSpPr>
            <a:spLocks noChangeShapeType="1"/>
          </p:cNvSpPr>
          <p:nvPr/>
        </p:nvSpPr>
        <p:spPr bwMode="auto">
          <a:xfrm>
            <a:off x="16764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50"/>
          <p:cNvSpPr>
            <a:spLocks noChangeShapeType="1"/>
          </p:cNvSpPr>
          <p:nvPr/>
        </p:nvSpPr>
        <p:spPr bwMode="auto">
          <a:xfrm>
            <a:off x="16764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51"/>
          <p:cNvSpPr>
            <a:spLocks noChangeShapeType="1"/>
          </p:cNvSpPr>
          <p:nvPr/>
        </p:nvSpPr>
        <p:spPr bwMode="auto">
          <a:xfrm>
            <a:off x="16764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52"/>
          <p:cNvSpPr>
            <a:spLocks noChangeShapeType="1"/>
          </p:cNvSpPr>
          <p:nvPr/>
        </p:nvSpPr>
        <p:spPr bwMode="auto">
          <a:xfrm>
            <a:off x="16764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53"/>
          <p:cNvSpPr>
            <a:spLocks noChangeShapeType="1"/>
          </p:cNvSpPr>
          <p:nvPr/>
        </p:nvSpPr>
        <p:spPr bwMode="auto">
          <a:xfrm>
            <a:off x="16764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54"/>
          <p:cNvSpPr>
            <a:spLocks noChangeShapeType="1"/>
          </p:cNvSpPr>
          <p:nvPr/>
        </p:nvSpPr>
        <p:spPr bwMode="auto">
          <a:xfrm>
            <a:off x="16764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55"/>
          <p:cNvSpPr>
            <a:spLocks noChangeShapeType="1"/>
          </p:cNvSpPr>
          <p:nvPr/>
        </p:nvSpPr>
        <p:spPr bwMode="auto">
          <a:xfrm>
            <a:off x="16764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61"/>
          <p:cNvSpPr txBox="1">
            <a:spLocks noChangeArrowheads="1"/>
          </p:cNvSpPr>
          <p:nvPr/>
        </p:nvSpPr>
        <p:spPr bwMode="auto">
          <a:xfrm>
            <a:off x="1828800" y="4114800"/>
            <a:ext cx="228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115" name="Text Box 63"/>
          <p:cNvSpPr txBox="1">
            <a:spLocks noChangeArrowheads="1"/>
          </p:cNvSpPr>
          <p:nvPr/>
        </p:nvSpPr>
        <p:spPr bwMode="auto">
          <a:xfrm>
            <a:off x="1828800" y="4724400"/>
            <a:ext cx="228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116" name="Text Box 65"/>
          <p:cNvSpPr txBox="1">
            <a:spLocks noChangeArrowheads="1"/>
          </p:cNvSpPr>
          <p:nvPr/>
        </p:nvSpPr>
        <p:spPr bwMode="auto">
          <a:xfrm>
            <a:off x="1828800" y="2895600"/>
            <a:ext cx="15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117" name="Text Box 67"/>
          <p:cNvSpPr txBox="1">
            <a:spLocks noChangeArrowheads="1"/>
          </p:cNvSpPr>
          <p:nvPr/>
        </p:nvSpPr>
        <p:spPr bwMode="auto">
          <a:xfrm>
            <a:off x="1828800" y="2286000"/>
            <a:ext cx="15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118" name="Text Box 68"/>
          <p:cNvSpPr txBox="1">
            <a:spLocks noChangeArrowheads="1"/>
          </p:cNvSpPr>
          <p:nvPr/>
        </p:nvSpPr>
        <p:spPr bwMode="auto">
          <a:xfrm>
            <a:off x="2209800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sz="1200" b="1" dirty="0">
                <a:latin typeface="Arial" charset="0"/>
              </a:rPr>
              <a:t>π</a:t>
            </a:r>
            <a:r>
              <a:rPr lang="en-US" sz="1200" b="1" dirty="0">
                <a:latin typeface="Arial" charset="0"/>
              </a:rPr>
              <a:t>/4</a:t>
            </a:r>
          </a:p>
        </p:txBody>
      </p:sp>
      <p:sp>
        <p:nvSpPr>
          <p:cNvPr id="4121" name="Line 85"/>
          <p:cNvSpPr>
            <a:spLocks noChangeShapeType="1"/>
          </p:cNvSpPr>
          <p:nvPr/>
        </p:nvSpPr>
        <p:spPr bwMode="auto">
          <a:xfrm>
            <a:off x="1676400" y="2057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87"/>
          <p:cNvSpPr>
            <a:spLocks noChangeShapeType="1"/>
          </p:cNvSpPr>
          <p:nvPr/>
        </p:nvSpPr>
        <p:spPr bwMode="auto">
          <a:xfrm>
            <a:off x="16764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Text Box 68"/>
          <p:cNvSpPr txBox="1">
            <a:spLocks noChangeArrowheads="1"/>
          </p:cNvSpPr>
          <p:nvPr/>
        </p:nvSpPr>
        <p:spPr bwMode="auto">
          <a:xfrm>
            <a:off x="2819400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sz="1200" b="1" dirty="0">
                <a:latin typeface="Arial" charset="0"/>
              </a:rPr>
              <a:t>π</a:t>
            </a:r>
            <a:r>
              <a:rPr lang="en-US" sz="1200" b="1" dirty="0">
                <a:latin typeface="Arial" charset="0"/>
              </a:rPr>
              <a:t>/2</a:t>
            </a:r>
          </a:p>
        </p:txBody>
      </p:sp>
      <p:sp>
        <p:nvSpPr>
          <p:cNvPr id="4124" name="Text Box 68"/>
          <p:cNvSpPr txBox="1">
            <a:spLocks noChangeArrowheads="1"/>
          </p:cNvSpPr>
          <p:nvPr/>
        </p:nvSpPr>
        <p:spPr bwMode="auto">
          <a:xfrm>
            <a:off x="3352800" y="3657600"/>
            <a:ext cx="457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charset="0"/>
              </a:rPr>
              <a:t>3</a:t>
            </a:r>
            <a:r>
              <a:rPr lang="el-GR" sz="1200" b="1" dirty="0">
                <a:latin typeface="Arial" charset="0"/>
              </a:rPr>
              <a:t>π</a:t>
            </a:r>
            <a:r>
              <a:rPr lang="en-US" sz="1200" b="1" dirty="0">
                <a:latin typeface="Arial" charset="0"/>
              </a:rPr>
              <a:t>/4</a:t>
            </a:r>
          </a:p>
        </p:txBody>
      </p:sp>
      <p:sp>
        <p:nvSpPr>
          <p:cNvPr id="4125" name="Text Box 68"/>
          <p:cNvSpPr txBox="1">
            <a:spLocks noChangeArrowheads="1"/>
          </p:cNvSpPr>
          <p:nvPr/>
        </p:nvSpPr>
        <p:spPr bwMode="auto">
          <a:xfrm>
            <a:off x="4038600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sz="1200" b="1" dirty="0">
                <a:latin typeface="Arial" charset="0"/>
              </a:rPr>
              <a:t>π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4126" name="Line 41"/>
          <p:cNvSpPr>
            <a:spLocks noChangeShapeType="1"/>
          </p:cNvSpPr>
          <p:nvPr/>
        </p:nvSpPr>
        <p:spPr bwMode="auto">
          <a:xfrm>
            <a:off x="1143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44"/>
          <p:cNvSpPr>
            <a:spLocks noChangeShapeType="1"/>
          </p:cNvSpPr>
          <p:nvPr/>
        </p:nvSpPr>
        <p:spPr bwMode="auto">
          <a:xfrm>
            <a:off x="5334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Text Box 68"/>
          <p:cNvSpPr txBox="1">
            <a:spLocks noChangeArrowheads="1"/>
          </p:cNvSpPr>
          <p:nvPr/>
        </p:nvSpPr>
        <p:spPr bwMode="auto">
          <a:xfrm>
            <a:off x="381000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sz="1200" b="1">
                <a:latin typeface="Arial" charset="0"/>
              </a:rPr>
              <a:t>π</a:t>
            </a:r>
            <a:r>
              <a:rPr lang="en-US" sz="1200" b="1">
                <a:latin typeface="Arial" charset="0"/>
              </a:rPr>
              <a:t>/2</a:t>
            </a:r>
          </a:p>
        </p:txBody>
      </p:sp>
      <p:sp>
        <p:nvSpPr>
          <p:cNvPr id="4129" name="Text Box 68"/>
          <p:cNvSpPr txBox="1">
            <a:spLocks noChangeArrowheads="1"/>
          </p:cNvSpPr>
          <p:nvPr/>
        </p:nvSpPr>
        <p:spPr bwMode="auto">
          <a:xfrm>
            <a:off x="990600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</a:t>
            </a:r>
            <a:r>
              <a:rPr lang="el-GR" sz="1200" b="1">
                <a:latin typeface="Arial" charset="0"/>
              </a:rPr>
              <a:t>π</a:t>
            </a:r>
            <a:r>
              <a:rPr lang="en-US" sz="1200" b="1">
                <a:latin typeface="Arial" charset="0"/>
              </a:rPr>
              <a:t>/4</a:t>
            </a:r>
          </a:p>
        </p:txBody>
      </p:sp>
      <p:cxnSp>
        <p:nvCxnSpPr>
          <p:cNvPr id="99" name="Straight Connector 98"/>
          <p:cNvCxnSpPr>
            <a:cxnSpLocks noChangeShapeType="1"/>
          </p:cNvCxnSpPr>
          <p:nvPr/>
        </p:nvCxnSpPr>
        <p:spPr bwMode="auto">
          <a:xfrm>
            <a:off x="2971800" y="1905000"/>
            <a:ext cx="0" cy="3505200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0"/>
          <p:cNvCxnSpPr>
            <a:cxnSpLocks noChangeShapeType="1"/>
          </p:cNvCxnSpPr>
          <p:nvPr/>
        </p:nvCxnSpPr>
        <p:spPr bwMode="auto">
          <a:xfrm>
            <a:off x="533400" y="1905000"/>
            <a:ext cx="0" cy="3505200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4138" name="Group 123"/>
          <p:cNvGrpSpPr>
            <a:grpSpLocks/>
          </p:cNvGrpSpPr>
          <p:nvPr/>
        </p:nvGrpSpPr>
        <p:grpSpPr bwMode="auto">
          <a:xfrm>
            <a:off x="6019800" y="1905000"/>
            <a:ext cx="2971800" cy="3429000"/>
            <a:chOff x="4953000" y="1828800"/>
            <a:chExt cx="3962400" cy="2759927"/>
          </a:xfrm>
        </p:grpSpPr>
        <p:sp>
          <p:nvSpPr>
            <p:cNvPr id="4141" name="Rectangle 122"/>
            <p:cNvSpPr>
              <a:spLocks noChangeArrowheads="1"/>
            </p:cNvSpPr>
            <p:nvPr/>
          </p:nvSpPr>
          <p:spPr bwMode="auto">
            <a:xfrm>
              <a:off x="4953000" y="1828800"/>
              <a:ext cx="3886200" cy="2759927"/>
            </a:xfrm>
            <a:prstGeom prst="rect">
              <a:avLst/>
            </a:prstGeom>
            <a:solidFill>
              <a:schemeClr val="accent1">
                <a:alpha val="74901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5"/>
            <p:cNvSpPr>
              <a:spLocks noChangeArrowheads="1"/>
            </p:cNvSpPr>
            <p:nvPr/>
          </p:nvSpPr>
          <p:spPr bwMode="auto">
            <a:xfrm>
              <a:off x="4953000" y="1911350"/>
              <a:ext cx="3962400" cy="227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marL="225425" indent="-225425" algn="ctr">
                <a:defRPr/>
              </a:pPr>
              <a:r>
                <a:rPr lang="en-US" sz="1600" b="1" u="sng" dirty="0">
                  <a:latin typeface="+mj-lt"/>
                  <a:cs typeface="Times New Roman" pitchFamily="18" charset="0"/>
                </a:rPr>
                <a:t>Tangent curve characteristics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>
                  <a:latin typeface="+mj-lt"/>
                  <a:cs typeface="Times New Roman" pitchFamily="18" charset="0"/>
                </a:rPr>
                <a:t>Period = </a:t>
              </a:r>
              <a:r>
                <a:rPr lang="el-GR" dirty="0">
                  <a:cs typeface="Times New Roman" pitchFamily="18" charset="0"/>
                </a:rPr>
                <a:t>π</a:t>
              </a:r>
              <a:endParaRPr lang="en-US" sz="1600" dirty="0">
                <a:latin typeface="+mj-lt"/>
                <a:cs typeface="Times New Roman" pitchFamily="18" charset="0"/>
              </a:endParaRP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>
                  <a:latin typeface="+mj-lt"/>
                  <a:cs typeface="Times New Roman" pitchFamily="18" charset="0"/>
                </a:rPr>
                <a:t>Vertical Asymptotes occur at odd multiples of </a:t>
              </a:r>
              <a:r>
                <a:rPr lang="el-GR" dirty="0">
                  <a:cs typeface="Times New Roman" pitchFamily="18" charset="0"/>
                </a:rPr>
                <a:t>π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/ 2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Odd function with origin symmetry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An x-intercept occurs midway between asymptotes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>
                  <a:latin typeface="+mj-lt"/>
                  <a:cs typeface="Times New Roman" pitchFamily="18" charset="0"/>
                </a:rPr>
                <a:t>y-values of -1 and 1 occur halfway between x-intercept and asymptotes</a:t>
              </a:r>
            </a:p>
          </p:txBody>
        </p:sp>
      </p:grpSp>
      <p:sp>
        <p:nvSpPr>
          <p:cNvPr id="46" name="Oval 45"/>
          <p:cNvSpPr/>
          <p:nvPr/>
        </p:nvSpPr>
        <p:spPr bwMode="auto">
          <a:xfrm>
            <a:off x="2286000" y="2895600"/>
            <a:ext cx="152400" cy="152400"/>
          </a:xfrm>
          <a:prstGeom prst="ellipse">
            <a:avLst/>
          </a:prstGeom>
          <a:solidFill>
            <a:schemeClr val="bg2">
              <a:lumMod val="75000"/>
              <a:alpha val="45000"/>
            </a:schemeClr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>
            <a:off x="1066800" y="4122547"/>
            <a:ext cx="152400" cy="152400"/>
          </a:xfrm>
          <a:prstGeom prst="ellipse">
            <a:avLst/>
          </a:prstGeom>
          <a:solidFill>
            <a:schemeClr val="bg2">
              <a:lumMod val="75000"/>
              <a:alpha val="45000"/>
            </a:schemeClr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" name="Line 42"/>
          <p:cNvSpPr>
            <a:spLocks noChangeShapeType="1"/>
          </p:cNvSpPr>
          <p:nvPr/>
        </p:nvSpPr>
        <p:spPr bwMode="auto">
          <a:xfrm>
            <a:off x="48006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68"/>
          <p:cNvSpPr txBox="1">
            <a:spLocks noChangeArrowheads="1"/>
          </p:cNvSpPr>
          <p:nvPr/>
        </p:nvSpPr>
        <p:spPr bwMode="auto">
          <a:xfrm>
            <a:off x="4572000" y="3657600"/>
            <a:ext cx="457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 dirty="0" smtClean="0">
                <a:latin typeface="Arial" charset="0"/>
              </a:rPr>
              <a:t>5</a:t>
            </a:r>
            <a:r>
              <a:rPr lang="el-GR" sz="1200" b="1" dirty="0" smtClean="0">
                <a:latin typeface="Arial" charset="0"/>
              </a:rPr>
              <a:t>π</a:t>
            </a:r>
            <a:r>
              <a:rPr lang="en-US" sz="1200" b="1" dirty="0">
                <a:latin typeface="Arial" charset="0"/>
              </a:rPr>
              <a:t>/4</a:t>
            </a:r>
          </a:p>
        </p:txBody>
      </p:sp>
      <p:sp>
        <p:nvSpPr>
          <p:cNvPr id="50" name="Text Box 68"/>
          <p:cNvSpPr txBox="1">
            <a:spLocks noChangeArrowheads="1"/>
          </p:cNvSpPr>
          <p:nvPr/>
        </p:nvSpPr>
        <p:spPr bwMode="auto">
          <a:xfrm>
            <a:off x="5257800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 dirty="0" smtClean="0">
                <a:latin typeface="Arial" charset="0"/>
              </a:rPr>
              <a:t>2</a:t>
            </a:r>
            <a:r>
              <a:rPr lang="el-GR" sz="1200" b="1" dirty="0" smtClean="0">
                <a:latin typeface="Arial" charset="0"/>
              </a:rPr>
              <a:t>π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54102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5410200" y="1905000"/>
            <a:ext cx="0" cy="3505200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" name="Oval 54"/>
          <p:cNvSpPr/>
          <p:nvPr/>
        </p:nvSpPr>
        <p:spPr bwMode="auto">
          <a:xfrm>
            <a:off x="4724400" y="2895600"/>
            <a:ext cx="152400" cy="152400"/>
          </a:xfrm>
          <a:prstGeom prst="ellipse">
            <a:avLst/>
          </a:prstGeom>
          <a:solidFill>
            <a:schemeClr val="bg2">
              <a:lumMod val="75000"/>
              <a:alpha val="45000"/>
            </a:schemeClr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>
            <a:off x="3527234" y="4114800"/>
            <a:ext cx="152400" cy="152400"/>
          </a:xfrm>
          <a:prstGeom prst="ellipse">
            <a:avLst/>
          </a:prstGeom>
          <a:solidFill>
            <a:schemeClr val="bg2">
              <a:lumMod val="75000"/>
              <a:alpha val="45000"/>
            </a:schemeClr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 flipH="1" flipV="1">
            <a:off x="3203671" y="3581400"/>
            <a:ext cx="976312" cy="1844675"/>
          </a:xfrm>
          <a:custGeom>
            <a:avLst/>
            <a:gdLst>
              <a:gd name="T0" fmla="*/ 0 w 859809"/>
              <a:gd name="T1" fmla="*/ 1749825 h 1569493"/>
              <a:gd name="T2" fmla="*/ 501668 w 859809"/>
              <a:gd name="T3" fmla="*/ 1110759 h 1569493"/>
              <a:gd name="T4" fmla="*/ 790128 w 859809"/>
              <a:gd name="T5" fmla="*/ 0 h 1569493"/>
              <a:gd name="T6" fmla="*/ 0 60000 65536"/>
              <a:gd name="T7" fmla="*/ 0 60000 65536"/>
              <a:gd name="T8" fmla="*/ 0 60000 65536"/>
              <a:gd name="T9" fmla="*/ 0 w 859809"/>
              <a:gd name="T10" fmla="*/ 0 h 1569493"/>
              <a:gd name="T11" fmla="*/ 859809 w 859809"/>
              <a:gd name="T12" fmla="*/ 1569493 h 1569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9809" h="1569493">
                <a:moveTo>
                  <a:pt x="0" y="1569493"/>
                </a:moveTo>
                <a:cubicBezTo>
                  <a:pt x="201304" y="1413681"/>
                  <a:pt x="402608" y="1257869"/>
                  <a:pt x="545910" y="996287"/>
                </a:cubicBezTo>
                <a:cubicBezTo>
                  <a:pt x="689212" y="734705"/>
                  <a:pt x="774510" y="367352"/>
                  <a:pt x="859809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>
            <a:off x="4191000" y="1752600"/>
            <a:ext cx="976312" cy="1844675"/>
          </a:xfrm>
          <a:custGeom>
            <a:avLst/>
            <a:gdLst>
              <a:gd name="T0" fmla="*/ 0 w 859809"/>
              <a:gd name="T1" fmla="*/ 1749825 h 1569493"/>
              <a:gd name="T2" fmla="*/ 501668 w 859809"/>
              <a:gd name="T3" fmla="*/ 1110759 h 1569493"/>
              <a:gd name="T4" fmla="*/ 790128 w 859809"/>
              <a:gd name="T5" fmla="*/ 0 h 1569493"/>
              <a:gd name="T6" fmla="*/ 0 60000 65536"/>
              <a:gd name="T7" fmla="*/ 0 60000 65536"/>
              <a:gd name="T8" fmla="*/ 0 60000 65536"/>
              <a:gd name="T9" fmla="*/ 0 w 859809"/>
              <a:gd name="T10" fmla="*/ 0 h 1569493"/>
              <a:gd name="T11" fmla="*/ 859809 w 859809"/>
              <a:gd name="T12" fmla="*/ 1569493 h 1569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9809" h="1569493">
                <a:moveTo>
                  <a:pt x="0" y="1569493"/>
                </a:moveTo>
                <a:cubicBezTo>
                  <a:pt x="201304" y="1413681"/>
                  <a:pt x="402608" y="1257869"/>
                  <a:pt x="545910" y="996287"/>
                </a:cubicBezTo>
                <a:cubicBezTo>
                  <a:pt x="689212" y="734705"/>
                  <a:pt x="774510" y="367352"/>
                  <a:pt x="859809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 bwMode="auto">
          <a:xfrm>
            <a:off x="4114800" y="3505200"/>
            <a:ext cx="152400" cy="152400"/>
          </a:xfrm>
          <a:prstGeom prst="ellipse">
            <a:avLst/>
          </a:prstGeom>
          <a:solidFill>
            <a:srgbClr val="3333FF"/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 flipH="1" flipV="1">
            <a:off x="765271" y="3581400"/>
            <a:ext cx="976312" cy="1844675"/>
          </a:xfrm>
          <a:custGeom>
            <a:avLst/>
            <a:gdLst>
              <a:gd name="T0" fmla="*/ 0 w 859809"/>
              <a:gd name="T1" fmla="*/ 1749825 h 1569493"/>
              <a:gd name="T2" fmla="*/ 501668 w 859809"/>
              <a:gd name="T3" fmla="*/ 1110759 h 1569493"/>
              <a:gd name="T4" fmla="*/ 790128 w 859809"/>
              <a:gd name="T5" fmla="*/ 0 h 1569493"/>
              <a:gd name="T6" fmla="*/ 0 60000 65536"/>
              <a:gd name="T7" fmla="*/ 0 60000 65536"/>
              <a:gd name="T8" fmla="*/ 0 60000 65536"/>
              <a:gd name="T9" fmla="*/ 0 w 859809"/>
              <a:gd name="T10" fmla="*/ 0 h 1569493"/>
              <a:gd name="T11" fmla="*/ 859809 w 859809"/>
              <a:gd name="T12" fmla="*/ 1569493 h 1569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9809" h="1569493">
                <a:moveTo>
                  <a:pt x="0" y="1569493"/>
                </a:moveTo>
                <a:cubicBezTo>
                  <a:pt x="201304" y="1413681"/>
                  <a:pt x="402608" y="1257869"/>
                  <a:pt x="545910" y="996287"/>
                </a:cubicBezTo>
                <a:cubicBezTo>
                  <a:pt x="689212" y="734705"/>
                  <a:pt x="774510" y="367352"/>
                  <a:pt x="859809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1752600" y="1752600"/>
            <a:ext cx="976312" cy="1844675"/>
          </a:xfrm>
          <a:custGeom>
            <a:avLst/>
            <a:gdLst>
              <a:gd name="T0" fmla="*/ 0 w 859809"/>
              <a:gd name="T1" fmla="*/ 1749825 h 1569493"/>
              <a:gd name="T2" fmla="*/ 501668 w 859809"/>
              <a:gd name="T3" fmla="*/ 1110759 h 1569493"/>
              <a:gd name="T4" fmla="*/ 790128 w 859809"/>
              <a:gd name="T5" fmla="*/ 0 h 1569493"/>
              <a:gd name="T6" fmla="*/ 0 60000 65536"/>
              <a:gd name="T7" fmla="*/ 0 60000 65536"/>
              <a:gd name="T8" fmla="*/ 0 60000 65536"/>
              <a:gd name="T9" fmla="*/ 0 w 859809"/>
              <a:gd name="T10" fmla="*/ 0 h 1569493"/>
              <a:gd name="T11" fmla="*/ 859809 w 859809"/>
              <a:gd name="T12" fmla="*/ 1569493 h 1569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9809" h="1569493">
                <a:moveTo>
                  <a:pt x="0" y="1569493"/>
                </a:moveTo>
                <a:cubicBezTo>
                  <a:pt x="201304" y="1413681"/>
                  <a:pt x="402608" y="1257869"/>
                  <a:pt x="545910" y="996287"/>
                </a:cubicBezTo>
                <a:cubicBezTo>
                  <a:pt x="689212" y="734705"/>
                  <a:pt x="774510" y="367352"/>
                  <a:pt x="859809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>
            <a:off x="1676400" y="3505200"/>
            <a:ext cx="152400" cy="152400"/>
          </a:xfrm>
          <a:prstGeom prst="ellipse">
            <a:avLst/>
          </a:prstGeom>
          <a:solidFill>
            <a:srgbClr val="3333FF"/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5" grpId="0" animBg="1"/>
      <p:bldP spid="56" grpId="0" animBg="1"/>
      <p:bldP spid="58" grpId="0" animBg="1"/>
      <p:bldP spid="59" grpId="0" animBg="1"/>
      <p:bldP spid="54" grpId="0" animBg="1"/>
      <p:bldP spid="60" grpId="0" animBg="1"/>
      <p:bldP spid="61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3" name="Rectangle 5"/>
              <p:cNvSpPr>
                <a:spLocks noChangeArrowheads="1"/>
              </p:cNvSpPr>
              <p:nvPr/>
            </p:nvSpPr>
            <p:spPr bwMode="auto">
              <a:xfrm>
                <a:off x="152400" y="1143000"/>
                <a:ext cx="8839200" cy="19345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0" bIns="0">
                <a:spAutoFit/>
              </a:bodyPr>
              <a:lstStyle/>
              <a:p>
                <a:pPr marL="225425" indent="-225425">
                  <a:buFont typeface="Symbol" pitchFamily="18" charset="2"/>
                  <a:buChar char=""/>
                  <a:defRPr/>
                </a:pPr>
                <a:r>
                  <a:rPr lang="en-US" sz="1600" dirty="0" smtClean="0">
                    <a:latin typeface="+mj-lt"/>
                    <a:cs typeface="Times New Roman" pitchFamily="18" charset="0"/>
                  </a:rPr>
                  <a:t>  We can use similar techniques as in the last section to look at variations of the tangent function graph y = A tan (</a:t>
                </a:r>
                <a:r>
                  <a:rPr lang="en-US" sz="1600" dirty="0" err="1">
                    <a:latin typeface="+mj-lt"/>
                    <a:cs typeface="Times New Roman" pitchFamily="18" charset="0"/>
                  </a:rPr>
                  <a:t>Bx</a:t>
                </a:r>
                <a:r>
                  <a:rPr lang="en-US" sz="1600" dirty="0">
                    <a:latin typeface="+mj-lt"/>
                    <a:cs typeface="Times New Roman" pitchFamily="18" charset="0"/>
                  </a:rPr>
                  <a:t> – C</a:t>
                </a:r>
                <a:r>
                  <a:rPr lang="en-US" sz="1600" dirty="0" smtClean="0">
                    <a:latin typeface="+mj-lt"/>
                    <a:cs typeface="Times New Roman" pitchFamily="18" charset="0"/>
                  </a:rPr>
                  <a:t>)</a:t>
                </a:r>
              </a:p>
              <a:p>
                <a:pPr>
                  <a:defRPr/>
                </a:pPr>
                <a:r>
                  <a:rPr lang="en-US" sz="1000" dirty="0" smtClean="0">
                    <a:latin typeface="+mj-lt"/>
                    <a:cs typeface="Times New Roman" pitchFamily="18" charset="0"/>
                  </a:rPr>
                  <a:t> </a:t>
                </a:r>
              </a:p>
              <a:p>
                <a:pPr marL="800100" lvl="1" indent="-342900">
                  <a:buFont typeface="+mj-lt"/>
                  <a:buAutoNum type="arabicPeriod"/>
                  <a:defRPr/>
                </a:pP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Find 2 consecutive vertical asymptotes (–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 smtClean="0">
                    <a:latin typeface="+mj-lt"/>
                    <a:cs typeface="Times New Roman" pitchFamily="18" charset="0"/>
                  </a:rPr>
                  <a:t> &lt; </a:t>
                </a:r>
                <a:r>
                  <a:rPr lang="en-US" sz="1200" dirty="0" err="1" smtClean="0">
                    <a:latin typeface="+mj-lt"/>
                    <a:cs typeface="Times New Roman" pitchFamily="18" charset="0"/>
                  </a:rPr>
                  <a:t>Bx</a:t>
                </a: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 – C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 smtClean="0">
                    <a:latin typeface="+mj-lt"/>
                    <a:cs typeface="Times New Roman" pitchFamily="18" charset="0"/>
                  </a:rPr>
                  <a:t> implies </a:t>
                </a:r>
                <a:r>
                  <a:rPr lang="en-US" sz="1200" dirty="0" err="1" smtClean="0">
                    <a:latin typeface="+mj-lt"/>
                    <a:cs typeface="Times New Roman" pitchFamily="18" charset="0"/>
                  </a:rPr>
                  <a:t>Bx</a:t>
                </a: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 – C = ____ </a:t>
                </a:r>
                <a:r>
                  <a:rPr lang="en-US" sz="1200" dirty="0">
                    <a:latin typeface="+mj-lt"/>
                    <a:cs typeface="Times New Roman" pitchFamily="18" charset="0"/>
                  </a:rPr>
                  <a:t>and </a:t>
                </a:r>
                <a:r>
                  <a:rPr lang="en-US" sz="1200" dirty="0" err="1">
                    <a:latin typeface="+mj-lt"/>
                    <a:cs typeface="Times New Roman" pitchFamily="18" charset="0"/>
                  </a:rPr>
                  <a:t>Bx</a:t>
                </a:r>
                <a:r>
                  <a:rPr lang="en-US" sz="1200" dirty="0">
                    <a:latin typeface="+mj-lt"/>
                    <a:cs typeface="Times New Roman" pitchFamily="18" charset="0"/>
                  </a:rPr>
                  <a:t> – C = </a:t>
                </a: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____</a:t>
                </a:r>
              </a:p>
              <a:p>
                <a:pPr marL="800100" lvl="1" indent="-342900">
                  <a:buFont typeface="+mj-lt"/>
                  <a:buAutoNum type="arabicPeriod"/>
                  <a:defRPr/>
                </a:pP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Identify x-intercept (halfway between asymptotes)</a:t>
                </a:r>
              </a:p>
              <a:p>
                <a:pPr marL="800100" lvl="1" indent="-342900">
                  <a:buFont typeface="+mj-lt"/>
                  <a:buAutoNum type="arabicPeriod"/>
                  <a:defRPr/>
                </a:pP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Find points on graph ¼ and ¾ of way between asymptotes (y-coordinates here should be –A and A, respectively)</a:t>
                </a:r>
              </a:p>
              <a:p>
                <a:pPr marL="800100" lvl="1" indent="-342900">
                  <a:buFont typeface="+mj-lt"/>
                  <a:buAutoNum type="arabicPeriod"/>
                  <a:defRPr/>
                </a:pP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Steps 1-3 graph one full period of the function (add additional cycles to right / left as needed)</a:t>
                </a:r>
                <a:endParaRPr lang="en-US" sz="1200" dirty="0">
                  <a:latin typeface="+mj-lt"/>
                  <a:cs typeface="Times New Roman" pitchFamily="18" charset="0"/>
                </a:endParaRPr>
              </a:p>
              <a:p>
                <a:pPr lvl="1">
                  <a:defRPr/>
                </a:pPr>
                <a:endParaRPr lang="en-US" sz="1200" dirty="0">
                  <a:latin typeface="+mj-lt"/>
                  <a:cs typeface="Times New Roman" pitchFamily="18" charset="0"/>
                </a:endParaRPr>
              </a:p>
              <a:p>
                <a:pPr marL="171450" indent="-171450">
                  <a:buFont typeface="Arial" pitchFamily="34" charset="0"/>
                  <a:buChar char="•"/>
                  <a:defRPr/>
                </a:pPr>
                <a:r>
                  <a:rPr lang="en-US" sz="1600" dirty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1600" u="sng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Examples</a:t>
                </a:r>
                <a:r>
                  <a:rPr lang="en-US" sz="16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:  Graph y = 3 tan 2x for </a:t>
                </a:r>
                <a:r>
                  <a:rPr lang="en-US" sz="12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6633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6633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6633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14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&lt; x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+mn-lt"/>
                    <a:cs typeface="Times New Roman" pitchFamily="18" charset="0"/>
                  </a:rPr>
                  <a:t> </a:t>
                </a:r>
                <a:r>
                  <a:rPr lang="en-US" sz="1400" dirty="0" smtClean="0">
                    <a:latin typeface="+mn-lt"/>
                    <a:cs typeface="Times New Roman" pitchFamily="18" charset="0"/>
                  </a:rPr>
                  <a:t>	-and-	2 full periods of y = tan (x </a:t>
                </a:r>
                <a:r>
                  <a:rPr lang="en-US" sz="1400" dirty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–</a:t>
                </a:r>
                <a:r>
                  <a:rPr lang="en-US" sz="1400" dirty="0" smtClean="0">
                    <a:latin typeface="+mn-lt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6633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6633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6633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)</a:t>
                </a:r>
                <a:r>
                  <a:rPr lang="en-US" sz="1200" dirty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 </a:t>
                </a:r>
                <a:endParaRPr lang="en-US" sz="1400" dirty="0">
                  <a:latin typeface="+mn-lt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3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143000"/>
                <a:ext cx="8839200" cy="193456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345" t="-3785" b="-347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 of Other Trigonometric Functions</a:t>
            </a:r>
          </a:p>
        </p:txBody>
      </p:sp>
      <p:sp>
        <p:nvSpPr>
          <p:cNvPr id="4" name="Line 38"/>
          <p:cNvSpPr>
            <a:spLocks noChangeShapeType="1"/>
          </p:cNvSpPr>
          <p:nvPr/>
        </p:nvSpPr>
        <p:spPr bwMode="auto">
          <a:xfrm>
            <a:off x="1752600" y="33528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9"/>
          <p:cNvSpPr>
            <a:spLocks noChangeShapeType="1"/>
          </p:cNvSpPr>
          <p:nvPr/>
        </p:nvSpPr>
        <p:spPr bwMode="auto">
          <a:xfrm>
            <a:off x="309520" y="5105400"/>
            <a:ext cx="36528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>
            <a:off x="14478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8"/>
          <p:cNvSpPr>
            <a:spLocks noChangeShapeType="1"/>
          </p:cNvSpPr>
          <p:nvPr/>
        </p:nvSpPr>
        <p:spPr bwMode="auto">
          <a:xfrm>
            <a:off x="16764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16764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0"/>
          <p:cNvSpPr>
            <a:spLocks noChangeShapeType="1"/>
          </p:cNvSpPr>
          <p:nvPr/>
        </p:nvSpPr>
        <p:spPr bwMode="auto">
          <a:xfrm>
            <a:off x="16764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51"/>
          <p:cNvSpPr>
            <a:spLocks noChangeShapeType="1"/>
          </p:cNvSpPr>
          <p:nvPr/>
        </p:nvSpPr>
        <p:spPr bwMode="auto">
          <a:xfrm>
            <a:off x="16764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52"/>
          <p:cNvSpPr>
            <a:spLocks noChangeShapeType="1"/>
          </p:cNvSpPr>
          <p:nvPr/>
        </p:nvSpPr>
        <p:spPr bwMode="auto">
          <a:xfrm>
            <a:off x="16764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53"/>
          <p:cNvSpPr>
            <a:spLocks noChangeShapeType="1"/>
          </p:cNvSpPr>
          <p:nvPr/>
        </p:nvSpPr>
        <p:spPr bwMode="auto">
          <a:xfrm>
            <a:off x="16764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4"/>
          <p:cNvSpPr>
            <a:spLocks noChangeShapeType="1"/>
          </p:cNvSpPr>
          <p:nvPr/>
        </p:nvSpPr>
        <p:spPr bwMode="auto">
          <a:xfrm>
            <a:off x="16764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55"/>
          <p:cNvSpPr>
            <a:spLocks noChangeShapeType="1"/>
          </p:cNvSpPr>
          <p:nvPr/>
        </p:nvSpPr>
        <p:spPr bwMode="auto">
          <a:xfrm>
            <a:off x="16764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87"/>
          <p:cNvSpPr>
            <a:spLocks noChangeShapeType="1"/>
          </p:cNvSpPr>
          <p:nvPr/>
        </p:nvSpPr>
        <p:spPr bwMode="auto">
          <a:xfrm>
            <a:off x="1676400" y="6629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1430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>
            <a:off x="8382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>
            <a:off x="5334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/>
        </p:nvSpPr>
        <p:spPr bwMode="auto">
          <a:xfrm>
            <a:off x="2971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26670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4"/>
          <p:cNvSpPr>
            <a:spLocks noChangeShapeType="1"/>
          </p:cNvSpPr>
          <p:nvPr/>
        </p:nvSpPr>
        <p:spPr bwMode="auto">
          <a:xfrm>
            <a:off x="23622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1"/>
          <p:cNvSpPr>
            <a:spLocks noChangeShapeType="1"/>
          </p:cNvSpPr>
          <p:nvPr/>
        </p:nvSpPr>
        <p:spPr bwMode="auto">
          <a:xfrm>
            <a:off x="20574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4"/>
          <p:cNvSpPr>
            <a:spLocks noChangeShapeType="1"/>
          </p:cNvSpPr>
          <p:nvPr/>
        </p:nvSpPr>
        <p:spPr bwMode="auto">
          <a:xfrm>
            <a:off x="3581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3276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/>
        </p:nvSpPr>
        <p:spPr bwMode="auto">
          <a:xfrm>
            <a:off x="16764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6019800" y="33528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>
            <a:off x="5181600" y="5105400"/>
            <a:ext cx="36528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44"/>
          <p:cNvSpPr>
            <a:spLocks noChangeShapeType="1"/>
          </p:cNvSpPr>
          <p:nvPr/>
        </p:nvSpPr>
        <p:spPr bwMode="auto">
          <a:xfrm>
            <a:off x="6629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8"/>
          <p:cNvSpPr>
            <a:spLocks noChangeShapeType="1"/>
          </p:cNvSpPr>
          <p:nvPr/>
        </p:nvSpPr>
        <p:spPr bwMode="auto">
          <a:xfrm>
            <a:off x="59436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9"/>
          <p:cNvSpPr>
            <a:spLocks noChangeShapeType="1"/>
          </p:cNvSpPr>
          <p:nvPr/>
        </p:nvSpPr>
        <p:spPr bwMode="auto">
          <a:xfrm>
            <a:off x="59436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>
            <a:off x="59436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51"/>
          <p:cNvSpPr>
            <a:spLocks noChangeShapeType="1"/>
          </p:cNvSpPr>
          <p:nvPr/>
        </p:nvSpPr>
        <p:spPr bwMode="auto">
          <a:xfrm>
            <a:off x="59436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52"/>
          <p:cNvSpPr>
            <a:spLocks noChangeShapeType="1"/>
          </p:cNvSpPr>
          <p:nvPr/>
        </p:nvSpPr>
        <p:spPr bwMode="auto">
          <a:xfrm>
            <a:off x="59436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53"/>
          <p:cNvSpPr>
            <a:spLocks noChangeShapeType="1"/>
          </p:cNvSpPr>
          <p:nvPr/>
        </p:nvSpPr>
        <p:spPr bwMode="auto">
          <a:xfrm>
            <a:off x="59436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54"/>
          <p:cNvSpPr>
            <a:spLocks noChangeShapeType="1"/>
          </p:cNvSpPr>
          <p:nvPr/>
        </p:nvSpPr>
        <p:spPr bwMode="auto">
          <a:xfrm>
            <a:off x="59436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55"/>
          <p:cNvSpPr>
            <a:spLocks noChangeShapeType="1"/>
          </p:cNvSpPr>
          <p:nvPr/>
        </p:nvSpPr>
        <p:spPr bwMode="auto">
          <a:xfrm>
            <a:off x="59436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87"/>
          <p:cNvSpPr>
            <a:spLocks noChangeShapeType="1"/>
          </p:cNvSpPr>
          <p:nvPr/>
        </p:nvSpPr>
        <p:spPr bwMode="auto">
          <a:xfrm>
            <a:off x="5943600" y="6629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>
            <a:off x="63246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>
            <a:off x="571028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540548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784388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753908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723428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692948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845348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814868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>
            <a:off x="59436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152400" y="1143000"/>
            <a:ext cx="8839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marL="225425" indent="-225425">
              <a:buFont typeface="Symbol" pitchFamily="18" charset="2"/>
              <a:buChar char=""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 The graph of y =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cot </a:t>
            </a:r>
            <a:r>
              <a:rPr lang="en-US" sz="1600" dirty="0">
                <a:latin typeface="+mj-lt"/>
                <a:cs typeface="Times New Roman" pitchFamily="18" charset="0"/>
              </a:rPr>
              <a:t>x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is similar to that of tan x but is completed on </a:t>
            </a:r>
            <a:r>
              <a:rPr lang="en-US" sz="1600" dirty="0">
                <a:latin typeface="+mj-lt"/>
                <a:cs typeface="Times New Roman" pitchFamily="18" charset="0"/>
              </a:rPr>
              <a:t>the interval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(0</a:t>
            </a:r>
            <a:r>
              <a:rPr lang="en-US" sz="1600" dirty="0" smtClean="0">
                <a:solidFill>
                  <a:srgbClr val="663300"/>
                </a:solidFill>
                <a:latin typeface="Arial"/>
                <a:cs typeface="Times New Roman" pitchFamily="18" charset="0"/>
              </a:rPr>
              <a:t>, </a:t>
            </a:r>
            <a:r>
              <a:rPr lang="el-GR" sz="1600" dirty="0" smtClean="0">
                <a:solidFill>
                  <a:srgbClr val="663300"/>
                </a:solidFill>
                <a:latin typeface="Arial"/>
                <a:cs typeface="Times New Roman" pitchFamily="18" charset="0"/>
              </a:rPr>
              <a:t>π</a:t>
            </a:r>
            <a:r>
              <a:rPr lang="en-US" sz="1600" dirty="0" smtClean="0">
                <a:solidFill>
                  <a:srgbClr val="663300"/>
                </a:solidFill>
                <a:latin typeface="Arial"/>
                <a:cs typeface="Times New Roman" pitchFamily="18" charset="0"/>
              </a:rPr>
              <a:t>) and is flipped vertically (moves down when going from left to right)</a:t>
            </a:r>
            <a:endParaRPr lang="en-US" sz="1600" dirty="0">
              <a:latin typeface="+mj-lt"/>
              <a:cs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 of Other Trigonometric Functions</a:t>
            </a:r>
          </a:p>
        </p:txBody>
      </p:sp>
      <p:sp>
        <p:nvSpPr>
          <p:cNvPr id="4100" name="Line 38"/>
          <p:cNvSpPr>
            <a:spLocks noChangeShapeType="1"/>
          </p:cNvSpPr>
          <p:nvPr/>
        </p:nvSpPr>
        <p:spPr bwMode="auto">
          <a:xfrm>
            <a:off x="1752600" y="18288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39"/>
          <p:cNvSpPr>
            <a:spLocks noChangeShapeType="1"/>
          </p:cNvSpPr>
          <p:nvPr/>
        </p:nvSpPr>
        <p:spPr bwMode="auto">
          <a:xfrm>
            <a:off x="304800" y="3581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41"/>
          <p:cNvSpPr>
            <a:spLocks noChangeShapeType="1"/>
          </p:cNvSpPr>
          <p:nvPr/>
        </p:nvSpPr>
        <p:spPr bwMode="auto">
          <a:xfrm>
            <a:off x="29718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42"/>
          <p:cNvSpPr>
            <a:spLocks noChangeShapeType="1"/>
          </p:cNvSpPr>
          <p:nvPr/>
        </p:nvSpPr>
        <p:spPr bwMode="auto">
          <a:xfrm>
            <a:off x="3576446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44"/>
          <p:cNvSpPr>
            <a:spLocks noChangeShapeType="1"/>
          </p:cNvSpPr>
          <p:nvPr/>
        </p:nvSpPr>
        <p:spPr bwMode="auto">
          <a:xfrm>
            <a:off x="23622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48"/>
          <p:cNvSpPr>
            <a:spLocks noChangeShapeType="1"/>
          </p:cNvSpPr>
          <p:nvPr/>
        </p:nvSpPr>
        <p:spPr bwMode="auto">
          <a:xfrm>
            <a:off x="16764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49"/>
          <p:cNvSpPr>
            <a:spLocks noChangeShapeType="1"/>
          </p:cNvSpPr>
          <p:nvPr/>
        </p:nvSpPr>
        <p:spPr bwMode="auto">
          <a:xfrm>
            <a:off x="16764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50"/>
          <p:cNvSpPr>
            <a:spLocks noChangeShapeType="1"/>
          </p:cNvSpPr>
          <p:nvPr/>
        </p:nvSpPr>
        <p:spPr bwMode="auto">
          <a:xfrm>
            <a:off x="16764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51"/>
          <p:cNvSpPr>
            <a:spLocks noChangeShapeType="1"/>
          </p:cNvSpPr>
          <p:nvPr/>
        </p:nvSpPr>
        <p:spPr bwMode="auto">
          <a:xfrm>
            <a:off x="16764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52"/>
          <p:cNvSpPr>
            <a:spLocks noChangeShapeType="1"/>
          </p:cNvSpPr>
          <p:nvPr/>
        </p:nvSpPr>
        <p:spPr bwMode="auto">
          <a:xfrm>
            <a:off x="16764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53"/>
          <p:cNvSpPr>
            <a:spLocks noChangeShapeType="1"/>
          </p:cNvSpPr>
          <p:nvPr/>
        </p:nvSpPr>
        <p:spPr bwMode="auto">
          <a:xfrm>
            <a:off x="16764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54"/>
          <p:cNvSpPr>
            <a:spLocks noChangeShapeType="1"/>
          </p:cNvSpPr>
          <p:nvPr/>
        </p:nvSpPr>
        <p:spPr bwMode="auto">
          <a:xfrm>
            <a:off x="16764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55"/>
          <p:cNvSpPr>
            <a:spLocks noChangeShapeType="1"/>
          </p:cNvSpPr>
          <p:nvPr/>
        </p:nvSpPr>
        <p:spPr bwMode="auto">
          <a:xfrm>
            <a:off x="16764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61"/>
          <p:cNvSpPr txBox="1">
            <a:spLocks noChangeArrowheads="1"/>
          </p:cNvSpPr>
          <p:nvPr/>
        </p:nvSpPr>
        <p:spPr bwMode="auto">
          <a:xfrm>
            <a:off x="1828800" y="4114800"/>
            <a:ext cx="228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115" name="Text Box 63"/>
          <p:cNvSpPr txBox="1">
            <a:spLocks noChangeArrowheads="1"/>
          </p:cNvSpPr>
          <p:nvPr/>
        </p:nvSpPr>
        <p:spPr bwMode="auto">
          <a:xfrm>
            <a:off x="1828800" y="4724400"/>
            <a:ext cx="228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116" name="Text Box 65"/>
          <p:cNvSpPr txBox="1">
            <a:spLocks noChangeArrowheads="1"/>
          </p:cNvSpPr>
          <p:nvPr/>
        </p:nvSpPr>
        <p:spPr bwMode="auto">
          <a:xfrm>
            <a:off x="1828800" y="2895600"/>
            <a:ext cx="15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117" name="Text Box 67"/>
          <p:cNvSpPr txBox="1">
            <a:spLocks noChangeArrowheads="1"/>
          </p:cNvSpPr>
          <p:nvPr/>
        </p:nvSpPr>
        <p:spPr bwMode="auto">
          <a:xfrm>
            <a:off x="1828800" y="2286000"/>
            <a:ext cx="15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118" name="Text Box 68"/>
          <p:cNvSpPr txBox="1">
            <a:spLocks noChangeArrowheads="1"/>
          </p:cNvSpPr>
          <p:nvPr/>
        </p:nvSpPr>
        <p:spPr bwMode="auto">
          <a:xfrm>
            <a:off x="2209800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sz="1200" b="1">
                <a:latin typeface="Arial" charset="0"/>
              </a:rPr>
              <a:t>π</a:t>
            </a:r>
            <a:r>
              <a:rPr lang="en-US" sz="1200" b="1">
                <a:latin typeface="Arial" charset="0"/>
              </a:rPr>
              <a:t>/4</a:t>
            </a:r>
          </a:p>
        </p:txBody>
      </p:sp>
      <p:sp>
        <p:nvSpPr>
          <p:cNvPr id="4119" name="Line 81"/>
          <p:cNvSpPr>
            <a:spLocks noChangeShapeType="1"/>
          </p:cNvSpPr>
          <p:nvPr/>
        </p:nvSpPr>
        <p:spPr bwMode="auto">
          <a:xfrm>
            <a:off x="4191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Line 85"/>
          <p:cNvSpPr>
            <a:spLocks noChangeShapeType="1"/>
          </p:cNvSpPr>
          <p:nvPr/>
        </p:nvSpPr>
        <p:spPr bwMode="auto">
          <a:xfrm>
            <a:off x="1676400" y="2057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87"/>
          <p:cNvSpPr>
            <a:spLocks noChangeShapeType="1"/>
          </p:cNvSpPr>
          <p:nvPr/>
        </p:nvSpPr>
        <p:spPr bwMode="auto">
          <a:xfrm>
            <a:off x="16764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Text Box 68"/>
          <p:cNvSpPr txBox="1">
            <a:spLocks noChangeArrowheads="1"/>
          </p:cNvSpPr>
          <p:nvPr/>
        </p:nvSpPr>
        <p:spPr bwMode="auto">
          <a:xfrm>
            <a:off x="2819400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sz="1200" b="1">
                <a:latin typeface="Arial" charset="0"/>
              </a:rPr>
              <a:t>π</a:t>
            </a:r>
            <a:r>
              <a:rPr lang="en-US" sz="1200" b="1">
                <a:latin typeface="Arial" charset="0"/>
              </a:rPr>
              <a:t>/2</a:t>
            </a:r>
          </a:p>
        </p:txBody>
      </p:sp>
      <p:sp>
        <p:nvSpPr>
          <p:cNvPr id="4124" name="Text Box 68"/>
          <p:cNvSpPr txBox="1">
            <a:spLocks noChangeArrowheads="1"/>
          </p:cNvSpPr>
          <p:nvPr/>
        </p:nvSpPr>
        <p:spPr bwMode="auto">
          <a:xfrm>
            <a:off x="3374834" y="3657600"/>
            <a:ext cx="457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charset="0"/>
              </a:rPr>
              <a:t>3</a:t>
            </a:r>
            <a:r>
              <a:rPr lang="el-GR" sz="1200" b="1" dirty="0">
                <a:latin typeface="Arial" charset="0"/>
              </a:rPr>
              <a:t>π</a:t>
            </a:r>
            <a:r>
              <a:rPr lang="en-US" sz="1200" b="1" dirty="0">
                <a:latin typeface="Arial" charset="0"/>
              </a:rPr>
              <a:t>/4</a:t>
            </a:r>
          </a:p>
        </p:txBody>
      </p:sp>
      <p:sp>
        <p:nvSpPr>
          <p:cNvPr id="4126" name="Line 41"/>
          <p:cNvSpPr>
            <a:spLocks noChangeShapeType="1"/>
          </p:cNvSpPr>
          <p:nvPr/>
        </p:nvSpPr>
        <p:spPr bwMode="auto">
          <a:xfrm>
            <a:off x="1169988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Text Box 68"/>
          <p:cNvSpPr txBox="1">
            <a:spLocks noChangeArrowheads="1"/>
          </p:cNvSpPr>
          <p:nvPr/>
        </p:nvSpPr>
        <p:spPr bwMode="auto">
          <a:xfrm>
            <a:off x="1017588" y="3657600"/>
            <a:ext cx="304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</a:t>
            </a:r>
            <a:r>
              <a:rPr lang="el-GR" sz="1200" b="1">
                <a:latin typeface="Arial" charset="0"/>
              </a:rPr>
              <a:t>π</a:t>
            </a:r>
            <a:r>
              <a:rPr lang="en-US" sz="1200" b="1">
                <a:latin typeface="Arial" charset="0"/>
              </a:rPr>
              <a:t>/4</a:t>
            </a:r>
          </a:p>
        </p:txBody>
      </p:sp>
      <p:sp>
        <p:nvSpPr>
          <p:cNvPr id="4131" name="Text Box 68"/>
          <p:cNvSpPr txBox="1">
            <a:spLocks noChangeArrowheads="1"/>
          </p:cNvSpPr>
          <p:nvPr/>
        </p:nvSpPr>
        <p:spPr bwMode="auto">
          <a:xfrm>
            <a:off x="3962400" y="3657600"/>
            <a:ext cx="457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sz="1200" b="1" dirty="0" smtClean="0">
                <a:latin typeface="Arial" charset="0"/>
              </a:rPr>
              <a:t>π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99" name="Straight Connector 98"/>
          <p:cNvCxnSpPr>
            <a:cxnSpLocks noChangeShapeType="1"/>
          </p:cNvCxnSpPr>
          <p:nvPr/>
        </p:nvCxnSpPr>
        <p:spPr bwMode="auto">
          <a:xfrm>
            <a:off x="4191000" y="1828800"/>
            <a:ext cx="0" cy="3733800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4138" name="Group 123"/>
          <p:cNvGrpSpPr>
            <a:grpSpLocks/>
          </p:cNvGrpSpPr>
          <p:nvPr/>
        </p:nvGrpSpPr>
        <p:grpSpPr bwMode="auto">
          <a:xfrm>
            <a:off x="5029200" y="2286000"/>
            <a:ext cx="3962400" cy="2514600"/>
            <a:chOff x="4953000" y="1828800"/>
            <a:chExt cx="3962400" cy="2514600"/>
          </a:xfrm>
        </p:grpSpPr>
        <p:sp>
          <p:nvSpPr>
            <p:cNvPr id="4141" name="Rectangle 122"/>
            <p:cNvSpPr>
              <a:spLocks noChangeArrowheads="1"/>
            </p:cNvSpPr>
            <p:nvPr/>
          </p:nvSpPr>
          <p:spPr bwMode="auto">
            <a:xfrm>
              <a:off x="4953000" y="1828800"/>
              <a:ext cx="3886200" cy="2514600"/>
            </a:xfrm>
            <a:prstGeom prst="rect">
              <a:avLst/>
            </a:prstGeom>
            <a:solidFill>
              <a:schemeClr val="accent1">
                <a:alpha val="74901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5"/>
            <p:cNvSpPr>
              <a:spLocks noChangeArrowheads="1"/>
            </p:cNvSpPr>
            <p:nvPr/>
          </p:nvSpPr>
          <p:spPr bwMode="auto">
            <a:xfrm>
              <a:off x="4953000" y="1911350"/>
              <a:ext cx="3962400" cy="227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marL="225425" indent="-225425" algn="ctr">
                <a:defRPr/>
              </a:pPr>
              <a:r>
                <a:rPr lang="en-US" sz="1600" b="1" u="sng" dirty="0" smtClean="0">
                  <a:latin typeface="+mj-lt"/>
                  <a:cs typeface="Times New Roman" pitchFamily="18" charset="0"/>
                </a:rPr>
                <a:t>Cotangent </a:t>
              </a:r>
              <a:r>
                <a:rPr lang="en-US" sz="1600" b="1" u="sng" dirty="0">
                  <a:latin typeface="+mj-lt"/>
                  <a:cs typeface="Times New Roman" pitchFamily="18" charset="0"/>
                </a:rPr>
                <a:t>curve characteristics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>
                  <a:latin typeface="+mj-lt"/>
                  <a:cs typeface="Times New Roman" pitchFamily="18" charset="0"/>
                </a:rPr>
                <a:t>Period = </a:t>
              </a:r>
              <a:r>
                <a:rPr lang="el-GR" dirty="0">
                  <a:cs typeface="Times New Roman" pitchFamily="18" charset="0"/>
                </a:rPr>
                <a:t>π</a:t>
              </a:r>
              <a:endParaRPr lang="en-US" sz="1600" dirty="0">
                <a:latin typeface="+mj-lt"/>
                <a:cs typeface="Times New Roman" pitchFamily="18" charset="0"/>
              </a:endParaRP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>
                  <a:latin typeface="+mj-lt"/>
                  <a:cs typeface="Times New Roman" pitchFamily="18" charset="0"/>
                </a:rPr>
                <a:t>Vertical Asymptotes occur at </a:t>
              </a:r>
              <a:r>
                <a:rPr lang="en-US" sz="1600" b="1" dirty="0" smtClean="0">
                  <a:latin typeface="+mj-lt"/>
                  <a:cs typeface="Times New Roman" pitchFamily="18" charset="0"/>
                </a:rPr>
                <a:t>integral</a:t>
              </a:r>
              <a:r>
                <a:rPr lang="en-US" sz="1600" dirty="0" smtClean="0">
                  <a:latin typeface="+mj-lt"/>
                  <a:cs typeface="Times New Roman" pitchFamily="18" charset="0"/>
                </a:rPr>
                <a:t> </a:t>
              </a:r>
              <a:r>
                <a:rPr lang="en-US" sz="1600" dirty="0">
                  <a:latin typeface="+mj-lt"/>
                  <a:cs typeface="Times New Roman" pitchFamily="18" charset="0"/>
                </a:rPr>
                <a:t>multiples of </a:t>
              </a:r>
              <a:r>
                <a:rPr lang="el-GR" b="1" dirty="0" smtClean="0">
                  <a:cs typeface="Times New Roman" pitchFamily="18" charset="0"/>
                </a:rPr>
                <a:t>π</a:t>
              </a:r>
              <a:endParaRPr lang="en-US" sz="1600" b="1" dirty="0" smtClean="0">
                <a:latin typeface="Arial" pitchFamily="34" charset="0"/>
                <a:cs typeface="Arial" pitchFamily="34" charset="0"/>
              </a:endParaRP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Odd function with origin symmetry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An x-intercept occurs midway between asymptotes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600" dirty="0" smtClean="0">
                  <a:latin typeface="+mj-lt"/>
                  <a:cs typeface="Times New Roman" pitchFamily="18" charset="0"/>
                </a:rPr>
                <a:t>y-values </a:t>
              </a:r>
              <a:r>
                <a:rPr lang="en-US" sz="1600" dirty="0">
                  <a:latin typeface="+mj-lt"/>
                  <a:cs typeface="Times New Roman" pitchFamily="18" charset="0"/>
                </a:rPr>
                <a:t>of -1 and 1 occur halfway between x-intercept and asymptotes</a:t>
              </a:r>
            </a:p>
          </p:txBody>
        </p:sp>
      </p:grpSp>
      <p:sp>
        <p:nvSpPr>
          <p:cNvPr id="42" name="Oval 41"/>
          <p:cNvSpPr/>
          <p:nvPr/>
        </p:nvSpPr>
        <p:spPr bwMode="auto">
          <a:xfrm flipH="1">
            <a:off x="2286000" y="2895600"/>
            <a:ext cx="152400" cy="152400"/>
          </a:xfrm>
          <a:prstGeom prst="ellipse">
            <a:avLst/>
          </a:prstGeom>
          <a:solidFill>
            <a:schemeClr val="bg2">
              <a:lumMod val="75000"/>
              <a:alpha val="45000"/>
            </a:schemeClr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 bwMode="auto">
          <a:xfrm flipH="1">
            <a:off x="3505200" y="4122547"/>
            <a:ext cx="152400" cy="152400"/>
          </a:xfrm>
          <a:prstGeom prst="ellipse">
            <a:avLst/>
          </a:prstGeom>
          <a:solidFill>
            <a:schemeClr val="bg2">
              <a:lumMod val="75000"/>
              <a:alpha val="45000"/>
            </a:schemeClr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 flipV="1">
            <a:off x="2986088" y="3581400"/>
            <a:ext cx="976312" cy="1844675"/>
          </a:xfrm>
          <a:custGeom>
            <a:avLst/>
            <a:gdLst>
              <a:gd name="T0" fmla="*/ 0 w 859809"/>
              <a:gd name="T1" fmla="*/ 1749825 h 1569493"/>
              <a:gd name="T2" fmla="*/ 501668 w 859809"/>
              <a:gd name="T3" fmla="*/ 1110759 h 1569493"/>
              <a:gd name="T4" fmla="*/ 790128 w 859809"/>
              <a:gd name="T5" fmla="*/ 0 h 1569493"/>
              <a:gd name="T6" fmla="*/ 0 60000 65536"/>
              <a:gd name="T7" fmla="*/ 0 60000 65536"/>
              <a:gd name="T8" fmla="*/ 0 60000 65536"/>
              <a:gd name="T9" fmla="*/ 0 w 859809"/>
              <a:gd name="T10" fmla="*/ 0 h 1569493"/>
              <a:gd name="T11" fmla="*/ 859809 w 859809"/>
              <a:gd name="T12" fmla="*/ 1569493 h 1569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9809" h="1569493">
                <a:moveTo>
                  <a:pt x="0" y="1569493"/>
                </a:moveTo>
                <a:cubicBezTo>
                  <a:pt x="201304" y="1413681"/>
                  <a:pt x="402608" y="1257869"/>
                  <a:pt x="545910" y="996287"/>
                </a:cubicBezTo>
                <a:cubicBezTo>
                  <a:pt x="689212" y="734705"/>
                  <a:pt x="774510" y="367352"/>
                  <a:pt x="859809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 flipH="1">
            <a:off x="1995488" y="1752600"/>
            <a:ext cx="976312" cy="1844675"/>
          </a:xfrm>
          <a:custGeom>
            <a:avLst/>
            <a:gdLst>
              <a:gd name="T0" fmla="*/ 0 w 859809"/>
              <a:gd name="T1" fmla="*/ 1749825 h 1569493"/>
              <a:gd name="T2" fmla="*/ 501668 w 859809"/>
              <a:gd name="T3" fmla="*/ 1110759 h 1569493"/>
              <a:gd name="T4" fmla="*/ 790128 w 859809"/>
              <a:gd name="T5" fmla="*/ 0 h 1569493"/>
              <a:gd name="T6" fmla="*/ 0 60000 65536"/>
              <a:gd name="T7" fmla="*/ 0 60000 65536"/>
              <a:gd name="T8" fmla="*/ 0 60000 65536"/>
              <a:gd name="T9" fmla="*/ 0 w 859809"/>
              <a:gd name="T10" fmla="*/ 0 h 1569493"/>
              <a:gd name="T11" fmla="*/ 859809 w 859809"/>
              <a:gd name="T12" fmla="*/ 1569493 h 1569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9809" h="1569493">
                <a:moveTo>
                  <a:pt x="0" y="1569493"/>
                </a:moveTo>
                <a:cubicBezTo>
                  <a:pt x="201304" y="1413681"/>
                  <a:pt x="402608" y="1257869"/>
                  <a:pt x="545910" y="996287"/>
                </a:cubicBezTo>
                <a:cubicBezTo>
                  <a:pt x="689212" y="734705"/>
                  <a:pt x="774510" y="367352"/>
                  <a:pt x="859809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H="1">
            <a:off x="2895600" y="3505200"/>
            <a:ext cx="152400" cy="152400"/>
          </a:xfrm>
          <a:prstGeom prst="ellipse">
            <a:avLst/>
          </a:prstGeom>
          <a:solidFill>
            <a:srgbClr val="3333FF"/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 bwMode="auto">
          <a:xfrm flipH="1">
            <a:off x="1066800" y="4122547"/>
            <a:ext cx="152400" cy="152400"/>
          </a:xfrm>
          <a:prstGeom prst="ellipse">
            <a:avLst/>
          </a:prstGeom>
          <a:solidFill>
            <a:schemeClr val="bg2">
              <a:lumMod val="75000"/>
              <a:alpha val="45000"/>
            </a:schemeClr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 flipV="1">
            <a:off x="547688" y="3581400"/>
            <a:ext cx="976312" cy="1844675"/>
          </a:xfrm>
          <a:custGeom>
            <a:avLst/>
            <a:gdLst>
              <a:gd name="T0" fmla="*/ 0 w 859809"/>
              <a:gd name="T1" fmla="*/ 1749825 h 1569493"/>
              <a:gd name="T2" fmla="*/ 501668 w 859809"/>
              <a:gd name="T3" fmla="*/ 1110759 h 1569493"/>
              <a:gd name="T4" fmla="*/ 790128 w 859809"/>
              <a:gd name="T5" fmla="*/ 0 h 1569493"/>
              <a:gd name="T6" fmla="*/ 0 60000 65536"/>
              <a:gd name="T7" fmla="*/ 0 60000 65536"/>
              <a:gd name="T8" fmla="*/ 0 60000 65536"/>
              <a:gd name="T9" fmla="*/ 0 w 859809"/>
              <a:gd name="T10" fmla="*/ 0 h 1569493"/>
              <a:gd name="T11" fmla="*/ 859809 w 859809"/>
              <a:gd name="T12" fmla="*/ 1569493 h 1569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9809" h="1569493">
                <a:moveTo>
                  <a:pt x="0" y="1569493"/>
                </a:moveTo>
                <a:cubicBezTo>
                  <a:pt x="201304" y="1413681"/>
                  <a:pt x="402608" y="1257869"/>
                  <a:pt x="545910" y="996287"/>
                </a:cubicBezTo>
                <a:cubicBezTo>
                  <a:pt x="689212" y="734705"/>
                  <a:pt x="774510" y="367352"/>
                  <a:pt x="859809" y="0"/>
                </a:cubicBezTo>
              </a:path>
            </a:pathLst>
          </a:custGeom>
          <a:noFill/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 flipH="1">
            <a:off x="457200" y="3505200"/>
            <a:ext cx="152400" cy="152400"/>
          </a:xfrm>
          <a:prstGeom prst="ellipse">
            <a:avLst/>
          </a:prstGeom>
          <a:solidFill>
            <a:srgbClr val="808080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98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3" name="Rectangle 5"/>
              <p:cNvSpPr>
                <a:spLocks noChangeArrowheads="1"/>
              </p:cNvSpPr>
              <p:nvPr/>
            </p:nvSpPr>
            <p:spPr bwMode="auto">
              <a:xfrm>
                <a:off x="152400" y="1161780"/>
                <a:ext cx="8839200" cy="19345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0" bIns="0">
                <a:spAutoFit/>
              </a:bodyPr>
              <a:lstStyle/>
              <a:p>
                <a:pPr marL="225425" indent="-225425">
                  <a:buFont typeface="Symbol" pitchFamily="18" charset="2"/>
                  <a:buChar char=""/>
                  <a:defRPr/>
                </a:pPr>
                <a:r>
                  <a:rPr lang="en-US" sz="1600" dirty="0" smtClean="0">
                    <a:latin typeface="+mj-lt"/>
                    <a:cs typeface="Times New Roman" pitchFamily="18" charset="0"/>
                  </a:rPr>
                  <a:t>  We can use similar techniques as in tangent to look at variations of the cotangent function graph y = A cot (</a:t>
                </a:r>
                <a:r>
                  <a:rPr lang="en-US" sz="1600" dirty="0" err="1">
                    <a:latin typeface="+mj-lt"/>
                    <a:cs typeface="Times New Roman" pitchFamily="18" charset="0"/>
                  </a:rPr>
                  <a:t>Bx</a:t>
                </a:r>
                <a:r>
                  <a:rPr lang="en-US" sz="1600" dirty="0">
                    <a:latin typeface="+mj-lt"/>
                    <a:cs typeface="Times New Roman" pitchFamily="18" charset="0"/>
                  </a:rPr>
                  <a:t> – C</a:t>
                </a:r>
                <a:r>
                  <a:rPr lang="en-US" sz="1600" dirty="0" smtClean="0">
                    <a:latin typeface="+mj-lt"/>
                    <a:cs typeface="Times New Roman" pitchFamily="18" charset="0"/>
                  </a:rPr>
                  <a:t>)</a:t>
                </a:r>
              </a:p>
              <a:p>
                <a:pPr>
                  <a:defRPr/>
                </a:pPr>
                <a:r>
                  <a:rPr lang="en-US" sz="1000" dirty="0" smtClean="0">
                    <a:latin typeface="+mj-lt"/>
                    <a:cs typeface="Times New Roman" pitchFamily="18" charset="0"/>
                  </a:rPr>
                  <a:t> </a:t>
                </a:r>
              </a:p>
              <a:p>
                <a:pPr marL="800100" lvl="1" indent="-342900">
                  <a:buFont typeface="+mj-lt"/>
                  <a:buAutoNum type="arabicPeriod"/>
                  <a:defRPr/>
                </a:pP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Find 2 consecutive vertical asymptotes (0 &lt; </a:t>
                </a:r>
                <a:r>
                  <a:rPr lang="en-US" sz="1200" dirty="0" err="1" smtClean="0">
                    <a:latin typeface="+mj-lt"/>
                    <a:cs typeface="Times New Roman" pitchFamily="18" charset="0"/>
                  </a:rPr>
                  <a:t>Bx</a:t>
                </a: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 – C &lt; </a:t>
                </a:r>
                <a:r>
                  <a:rPr lang="el-GR" sz="1200" dirty="0" smtClean="0">
                    <a:latin typeface="+mj-lt"/>
                    <a:cs typeface="Times New Roman" pitchFamily="18" charset="0"/>
                  </a:rPr>
                  <a:t>π</a:t>
                </a: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 implies </a:t>
                </a:r>
                <a:r>
                  <a:rPr lang="en-US" sz="1200" dirty="0" err="1" smtClean="0">
                    <a:latin typeface="+mj-lt"/>
                    <a:cs typeface="Times New Roman" pitchFamily="18" charset="0"/>
                  </a:rPr>
                  <a:t>Bx</a:t>
                </a: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 – C = ____ </a:t>
                </a:r>
                <a:r>
                  <a:rPr lang="en-US" sz="1200" dirty="0">
                    <a:latin typeface="+mj-lt"/>
                    <a:cs typeface="Times New Roman" pitchFamily="18" charset="0"/>
                  </a:rPr>
                  <a:t>and </a:t>
                </a:r>
                <a:r>
                  <a:rPr lang="en-US" sz="1200" dirty="0" err="1">
                    <a:latin typeface="+mj-lt"/>
                    <a:cs typeface="Times New Roman" pitchFamily="18" charset="0"/>
                  </a:rPr>
                  <a:t>Bx</a:t>
                </a:r>
                <a:r>
                  <a:rPr lang="en-US" sz="1200" dirty="0">
                    <a:latin typeface="+mj-lt"/>
                    <a:cs typeface="Times New Roman" pitchFamily="18" charset="0"/>
                  </a:rPr>
                  <a:t> – C = </a:t>
                </a: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____</a:t>
                </a:r>
              </a:p>
              <a:p>
                <a:pPr marL="800100" lvl="1" indent="-342900">
                  <a:buFont typeface="+mj-lt"/>
                  <a:buAutoNum type="arabicPeriod"/>
                  <a:defRPr/>
                </a:pP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Identify x-intercept (halfway between asymptotes)</a:t>
                </a:r>
              </a:p>
              <a:p>
                <a:pPr marL="800100" lvl="1" indent="-342900">
                  <a:buFont typeface="+mj-lt"/>
                  <a:buAutoNum type="arabicPeriod"/>
                  <a:defRPr/>
                </a:pP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Find points on graph ¼ and ¾ of way between asymptotes (y-coordinates here should be –A and A, respectively)</a:t>
                </a:r>
              </a:p>
              <a:p>
                <a:pPr marL="800100" lvl="1" indent="-342900">
                  <a:buFont typeface="+mj-lt"/>
                  <a:buAutoNum type="arabicPeriod"/>
                  <a:defRPr/>
                </a:pPr>
                <a:r>
                  <a:rPr lang="en-US" sz="1200" dirty="0" smtClean="0">
                    <a:latin typeface="+mj-lt"/>
                    <a:cs typeface="Times New Roman" pitchFamily="18" charset="0"/>
                  </a:rPr>
                  <a:t>Steps 1-3 graph one full period of the function (add additional cycles to right / left as needed)</a:t>
                </a:r>
                <a:endParaRPr lang="en-US" sz="1200" dirty="0">
                  <a:latin typeface="+mj-lt"/>
                  <a:cs typeface="Times New Roman" pitchFamily="18" charset="0"/>
                </a:endParaRPr>
              </a:p>
              <a:p>
                <a:pPr lvl="1">
                  <a:defRPr/>
                </a:pPr>
                <a:endParaRPr lang="en-US" sz="1200" dirty="0">
                  <a:latin typeface="+mj-lt"/>
                  <a:cs typeface="Times New Roman" pitchFamily="18" charset="0"/>
                </a:endParaRPr>
              </a:p>
              <a:p>
                <a:pPr marL="171450" indent="-171450">
                  <a:buFont typeface="Arial" pitchFamily="34" charset="0"/>
                  <a:buChar char="•"/>
                  <a:defRPr/>
                </a:pPr>
                <a:r>
                  <a:rPr lang="en-US" sz="1600" dirty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1600" u="sng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Examples</a:t>
                </a:r>
                <a:r>
                  <a:rPr lang="en-US" sz="16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:  Graph y = ½ cot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6633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6633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6633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x</a:t>
                </a:r>
                <a:endParaRPr lang="en-US" sz="1400" dirty="0">
                  <a:latin typeface="+mn-lt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3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161780"/>
                <a:ext cx="8839200" cy="193456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345" t="-3785" b="-63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 of Other Trigonometric Functions</a:t>
            </a:r>
          </a:p>
        </p:txBody>
      </p:sp>
      <p:sp>
        <p:nvSpPr>
          <p:cNvPr id="4" name="Line 38"/>
          <p:cNvSpPr>
            <a:spLocks noChangeShapeType="1"/>
          </p:cNvSpPr>
          <p:nvPr/>
        </p:nvSpPr>
        <p:spPr bwMode="auto">
          <a:xfrm>
            <a:off x="1752600" y="33528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9"/>
          <p:cNvSpPr>
            <a:spLocks noChangeShapeType="1"/>
          </p:cNvSpPr>
          <p:nvPr/>
        </p:nvSpPr>
        <p:spPr bwMode="auto">
          <a:xfrm>
            <a:off x="309520" y="5105400"/>
            <a:ext cx="36528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>
            <a:off x="14478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8"/>
          <p:cNvSpPr>
            <a:spLocks noChangeShapeType="1"/>
          </p:cNvSpPr>
          <p:nvPr/>
        </p:nvSpPr>
        <p:spPr bwMode="auto">
          <a:xfrm>
            <a:off x="16764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16764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0"/>
          <p:cNvSpPr>
            <a:spLocks noChangeShapeType="1"/>
          </p:cNvSpPr>
          <p:nvPr/>
        </p:nvSpPr>
        <p:spPr bwMode="auto">
          <a:xfrm>
            <a:off x="16764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51"/>
          <p:cNvSpPr>
            <a:spLocks noChangeShapeType="1"/>
          </p:cNvSpPr>
          <p:nvPr/>
        </p:nvSpPr>
        <p:spPr bwMode="auto">
          <a:xfrm>
            <a:off x="16764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52"/>
          <p:cNvSpPr>
            <a:spLocks noChangeShapeType="1"/>
          </p:cNvSpPr>
          <p:nvPr/>
        </p:nvSpPr>
        <p:spPr bwMode="auto">
          <a:xfrm>
            <a:off x="16764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53"/>
          <p:cNvSpPr>
            <a:spLocks noChangeShapeType="1"/>
          </p:cNvSpPr>
          <p:nvPr/>
        </p:nvSpPr>
        <p:spPr bwMode="auto">
          <a:xfrm>
            <a:off x="16764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4"/>
          <p:cNvSpPr>
            <a:spLocks noChangeShapeType="1"/>
          </p:cNvSpPr>
          <p:nvPr/>
        </p:nvSpPr>
        <p:spPr bwMode="auto">
          <a:xfrm>
            <a:off x="16764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55"/>
          <p:cNvSpPr>
            <a:spLocks noChangeShapeType="1"/>
          </p:cNvSpPr>
          <p:nvPr/>
        </p:nvSpPr>
        <p:spPr bwMode="auto">
          <a:xfrm>
            <a:off x="16764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87"/>
          <p:cNvSpPr>
            <a:spLocks noChangeShapeType="1"/>
          </p:cNvSpPr>
          <p:nvPr/>
        </p:nvSpPr>
        <p:spPr bwMode="auto">
          <a:xfrm>
            <a:off x="1676400" y="6629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1430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>
            <a:off x="8382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>
            <a:off x="5334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/>
        </p:nvSpPr>
        <p:spPr bwMode="auto">
          <a:xfrm>
            <a:off x="2971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26670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4"/>
          <p:cNvSpPr>
            <a:spLocks noChangeShapeType="1"/>
          </p:cNvSpPr>
          <p:nvPr/>
        </p:nvSpPr>
        <p:spPr bwMode="auto">
          <a:xfrm>
            <a:off x="23622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1"/>
          <p:cNvSpPr>
            <a:spLocks noChangeShapeType="1"/>
          </p:cNvSpPr>
          <p:nvPr/>
        </p:nvSpPr>
        <p:spPr bwMode="auto">
          <a:xfrm>
            <a:off x="20574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4"/>
          <p:cNvSpPr>
            <a:spLocks noChangeShapeType="1"/>
          </p:cNvSpPr>
          <p:nvPr/>
        </p:nvSpPr>
        <p:spPr bwMode="auto">
          <a:xfrm>
            <a:off x="3581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3276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/>
        </p:nvSpPr>
        <p:spPr bwMode="auto">
          <a:xfrm>
            <a:off x="16764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42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152400" y="1143000"/>
            <a:ext cx="8839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marL="225425" indent="-225425">
              <a:buFont typeface="Symbol" pitchFamily="18" charset="2"/>
              <a:buChar char=""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We can use the fact that </a:t>
            </a:r>
            <a:r>
              <a:rPr lang="en-US" sz="1600" dirty="0" err="1" smtClean="0">
                <a:latin typeface="+mj-lt"/>
                <a:cs typeface="Times New Roman" pitchFamily="18" charset="0"/>
              </a:rPr>
              <a:t>csc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x and sec x are the reciprocals of sin x and </a:t>
            </a:r>
            <a:r>
              <a:rPr lang="en-US" sz="1600" dirty="0" err="1" smtClean="0">
                <a:latin typeface="+mj-lt"/>
                <a:cs typeface="Times New Roman" pitchFamily="18" charset="0"/>
              </a:rPr>
              <a:t>cos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x to examine those graphs (using x-values of sin an </a:t>
            </a:r>
            <a:r>
              <a:rPr lang="en-US" sz="1600" dirty="0" err="1" smtClean="0">
                <a:latin typeface="+mj-lt"/>
                <a:cs typeface="Times New Roman" pitchFamily="18" charset="0"/>
              </a:rPr>
              <a:t>cos</a:t>
            </a:r>
            <a:r>
              <a:rPr lang="en-US" sz="1600" dirty="0" smtClean="0">
                <a:latin typeface="+mj-lt"/>
                <a:cs typeface="Times New Roman" pitchFamily="18" charset="0"/>
              </a:rPr>
              <a:t>, the corresponding y-values are simply the reciprocals of the y-values for sin and </a:t>
            </a:r>
            <a:r>
              <a:rPr lang="en-US" sz="1600" dirty="0" err="1" smtClean="0">
                <a:latin typeface="+mj-lt"/>
                <a:cs typeface="Times New Roman" pitchFamily="18" charset="0"/>
              </a:rPr>
              <a:t>cos</a:t>
            </a:r>
            <a:r>
              <a:rPr lang="en-US" sz="16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225425" indent="-225425">
              <a:buFont typeface="Symbol" pitchFamily="18" charset="2"/>
              <a:buChar char=""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Consider the characteristics (notice the dashed red line indicating sin and </a:t>
            </a:r>
            <a:r>
              <a:rPr lang="en-US" sz="1600" dirty="0" err="1" smtClean="0">
                <a:latin typeface="+mj-lt"/>
                <a:cs typeface="Times New Roman" pitchFamily="18" charset="0"/>
              </a:rPr>
              <a:t>cos</a:t>
            </a:r>
            <a:r>
              <a:rPr lang="en-US" sz="1600" dirty="0" smtClean="0">
                <a:latin typeface="+mj-lt"/>
                <a:cs typeface="Times New Roman" pitchFamily="18" charset="0"/>
              </a:rPr>
              <a:t>)…</a:t>
            </a:r>
            <a:endParaRPr lang="en-US" sz="1600" dirty="0">
              <a:latin typeface="+mj-lt"/>
              <a:cs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 of Other Trigonometric Functions</a:t>
            </a:r>
          </a:p>
        </p:txBody>
      </p:sp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27885"/>
            <a:ext cx="6762750" cy="2369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13307"/>
            <a:ext cx="6772275" cy="25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756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152400" y="1161780"/>
            <a:ext cx="4572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imes New Roman" pitchFamily="18" charset="0"/>
              </a:rPr>
              <a:t>We can use the graphs of sin x and </a:t>
            </a:r>
            <a:r>
              <a:rPr lang="en-US" sz="1600" dirty="0" err="1" smtClean="0">
                <a:latin typeface="+mj-lt"/>
                <a:cs typeface="Times New Roman" pitchFamily="18" charset="0"/>
              </a:rPr>
              <a:t>cos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x to help graph </a:t>
            </a:r>
            <a:r>
              <a:rPr lang="en-US" sz="1600" dirty="0" err="1" smtClean="0">
                <a:latin typeface="+mj-lt"/>
                <a:cs typeface="Times New Roman" pitchFamily="18" charset="0"/>
              </a:rPr>
              <a:t>csc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x and sec x</a:t>
            </a:r>
          </a:p>
          <a:p>
            <a:pPr>
              <a:defRPr/>
            </a:pPr>
            <a:r>
              <a:rPr lang="en-US" sz="1000" dirty="0" smtClean="0">
                <a:latin typeface="+mj-lt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en-US" sz="1000" dirty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sz="1000" dirty="0" smtClean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sz="1000" dirty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sz="1000" dirty="0" smtClean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en-US" sz="1000" dirty="0" smtClean="0">
              <a:latin typeface="+mj-lt"/>
              <a:cs typeface="Times New Roman" pitchFamily="18" charset="0"/>
            </a:endParaRPr>
          </a:p>
          <a:p>
            <a:pPr lvl="1">
              <a:defRPr/>
            </a:pPr>
            <a:endParaRPr lang="en-US" sz="1200" dirty="0">
              <a:latin typeface="+mj-lt"/>
              <a:cs typeface="Times New Roman" pitchFamily="18" charset="0"/>
            </a:endParaRPr>
          </a:p>
          <a:p>
            <a:pPr>
              <a:buSzPct val="120000"/>
              <a:defRPr/>
            </a:pPr>
            <a:r>
              <a:rPr lang="en-US" sz="1600" dirty="0">
                <a:solidFill>
                  <a:srgbClr val="66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1600" u="sng" dirty="0" smtClean="0">
                <a:solidFill>
                  <a:srgbClr val="663300"/>
                </a:solidFill>
                <a:latin typeface="Arial"/>
                <a:cs typeface="Times New Roman" pitchFamily="18" charset="0"/>
              </a:rPr>
              <a:t>Example</a:t>
            </a:r>
            <a:r>
              <a:rPr lang="en-US" sz="1600" dirty="0" smtClean="0">
                <a:solidFill>
                  <a:srgbClr val="663300"/>
                </a:solidFill>
                <a:latin typeface="Arial"/>
                <a:cs typeface="Times New Roman" pitchFamily="18" charset="0"/>
              </a:rPr>
              <a:t>:  Graph y = sin 2x and then graph its reciprocal function y = </a:t>
            </a:r>
            <a:r>
              <a:rPr lang="en-US" sz="1600" dirty="0" err="1" smtClean="0">
                <a:solidFill>
                  <a:srgbClr val="663300"/>
                </a:solidFill>
                <a:latin typeface="Arial"/>
                <a:cs typeface="Times New Roman" pitchFamily="18" charset="0"/>
              </a:rPr>
              <a:t>csc</a:t>
            </a:r>
            <a:r>
              <a:rPr lang="en-US" sz="1600" dirty="0" smtClean="0">
                <a:solidFill>
                  <a:srgbClr val="663300"/>
                </a:solidFill>
                <a:latin typeface="Arial"/>
                <a:cs typeface="Times New Roman" pitchFamily="18" charset="0"/>
              </a:rPr>
              <a:t> 2x</a:t>
            </a:r>
            <a:endParaRPr lang="en-US" sz="1400" dirty="0">
              <a:latin typeface="+mn-lt"/>
              <a:cs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 of Other Trigonometric Functions</a:t>
            </a:r>
          </a:p>
        </p:txBody>
      </p:sp>
      <p:sp>
        <p:nvSpPr>
          <p:cNvPr id="4" name="Line 38"/>
          <p:cNvSpPr>
            <a:spLocks noChangeShapeType="1"/>
          </p:cNvSpPr>
          <p:nvPr/>
        </p:nvSpPr>
        <p:spPr bwMode="auto">
          <a:xfrm>
            <a:off x="1752600" y="33528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9"/>
          <p:cNvSpPr>
            <a:spLocks noChangeShapeType="1"/>
          </p:cNvSpPr>
          <p:nvPr/>
        </p:nvSpPr>
        <p:spPr bwMode="auto">
          <a:xfrm>
            <a:off x="309520" y="5105400"/>
            <a:ext cx="36528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>
            <a:off x="14478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8"/>
          <p:cNvSpPr>
            <a:spLocks noChangeShapeType="1"/>
          </p:cNvSpPr>
          <p:nvPr/>
        </p:nvSpPr>
        <p:spPr bwMode="auto">
          <a:xfrm>
            <a:off x="16764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16764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0"/>
          <p:cNvSpPr>
            <a:spLocks noChangeShapeType="1"/>
          </p:cNvSpPr>
          <p:nvPr/>
        </p:nvSpPr>
        <p:spPr bwMode="auto">
          <a:xfrm>
            <a:off x="16764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51"/>
          <p:cNvSpPr>
            <a:spLocks noChangeShapeType="1"/>
          </p:cNvSpPr>
          <p:nvPr/>
        </p:nvSpPr>
        <p:spPr bwMode="auto">
          <a:xfrm>
            <a:off x="16764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52"/>
          <p:cNvSpPr>
            <a:spLocks noChangeShapeType="1"/>
          </p:cNvSpPr>
          <p:nvPr/>
        </p:nvSpPr>
        <p:spPr bwMode="auto">
          <a:xfrm>
            <a:off x="16764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53"/>
          <p:cNvSpPr>
            <a:spLocks noChangeShapeType="1"/>
          </p:cNvSpPr>
          <p:nvPr/>
        </p:nvSpPr>
        <p:spPr bwMode="auto">
          <a:xfrm>
            <a:off x="16764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4"/>
          <p:cNvSpPr>
            <a:spLocks noChangeShapeType="1"/>
          </p:cNvSpPr>
          <p:nvPr/>
        </p:nvSpPr>
        <p:spPr bwMode="auto">
          <a:xfrm>
            <a:off x="16764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55"/>
          <p:cNvSpPr>
            <a:spLocks noChangeShapeType="1"/>
          </p:cNvSpPr>
          <p:nvPr/>
        </p:nvSpPr>
        <p:spPr bwMode="auto">
          <a:xfrm>
            <a:off x="16764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87"/>
          <p:cNvSpPr>
            <a:spLocks noChangeShapeType="1"/>
          </p:cNvSpPr>
          <p:nvPr/>
        </p:nvSpPr>
        <p:spPr bwMode="auto">
          <a:xfrm>
            <a:off x="1676400" y="6629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1430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>
            <a:off x="8382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>
            <a:off x="5334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/>
        </p:nvSpPr>
        <p:spPr bwMode="auto">
          <a:xfrm>
            <a:off x="2971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26670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4"/>
          <p:cNvSpPr>
            <a:spLocks noChangeShapeType="1"/>
          </p:cNvSpPr>
          <p:nvPr/>
        </p:nvSpPr>
        <p:spPr bwMode="auto">
          <a:xfrm>
            <a:off x="23622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1"/>
          <p:cNvSpPr>
            <a:spLocks noChangeShapeType="1"/>
          </p:cNvSpPr>
          <p:nvPr/>
        </p:nvSpPr>
        <p:spPr bwMode="auto">
          <a:xfrm>
            <a:off x="2057400" y="50399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4"/>
          <p:cNvSpPr>
            <a:spLocks noChangeShapeType="1"/>
          </p:cNvSpPr>
          <p:nvPr/>
        </p:nvSpPr>
        <p:spPr bwMode="auto">
          <a:xfrm>
            <a:off x="3581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3276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/>
        </p:nvSpPr>
        <p:spPr bwMode="auto">
          <a:xfrm>
            <a:off x="16764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123"/>
          <p:cNvGrpSpPr>
            <a:grpSpLocks/>
          </p:cNvGrpSpPr>
          <p:nvPr/>
        </p:nvGrpSpPr>
        <p:grpSpPr bwMode="auto">
          <a:xfrm>
            <a:off x="4648200" y="1143000"/>
            <a:ext cx="4267200" cy="1526015"/>
            <a:chOff x="4953000" y="1911349"/>
            <a:chExt cx="3962400" cy="1698088"/>
          </a:xfrm>
        </p:grpSpPr>
        <p:sp>
          <p:nvSpPr>
            <p:cNvPr id="27" name="Rectangle 122"/>
            <p:cNvSpPr>
              <a:spLocks noChangeArrowheads="1"/>
            </p:cNvSpPr>
            <p:nvPr/>
          </p:nvSpPr>
          <p:spPr bwMode="auto">
            <a:xfrm>
              <a:off x="4953000" y="1911349"/>
              <a:ext cx="3886200" cy="1698088"/>
            </a:xfrm>
            <a:prstGeom prst="rect">
              <a:avLst/>
            </a:prstGeom>
            <a:solidFill>
              <a:schemeClr val="accent1">
                <a:alpha val="74901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4953000" y="1911350"/>
              <a:ext cx="3962400" cy="1508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marL="225425" indent="-225425" algn="ctr">
                <a:defRPr/>
              </a:pPr>
              <a:r>
                <a:rPr lang="en-US" sz="1400" b="1" u="sng" dirty="0" err="1">
                  <a:latin typeface="+mj-lt"/>
                  <a:cs typeface="Times New Roman" pitchFamily="18" charset="0"/>
                </a:rPr>
                <a:t>c</a:t>
              </a:r>
              <a:r>
                <a:rPr lang="en-US" sz="1400" b="1" u="sng" dirty="0" err="1" smtClean="0">
                  <a:latin typeface="+mj-lt"/>
                  <a:cs typeface="Times New Roman" pitchFamily="18" charset="0"/>
                </a:rPr>
                <a:t>sc</a:t>
              </a:r>
              <a:r>
                <a:rPr lang="en-US" sz="1400" b="1" u="sng" dirty="0" smtClean="0">
                  <a:latin typeface="+mj-lt"/>
                  <a:cs typeface="Times New Roman" pitchFamily="18" charset="0"/>
                </a:rPr>
                <a:t> / sec </a:t>
              </a:r>
              <a:r>
                <a:rPr lang="en-US" sz="1400" b="1" u="sng" dirty="0">
                  <a:latin typeface="+mj-lt"/>
                  <a:cs typeface="Times New Roman" pitchFamily="18" charset="0"/>
                </a:rPr>
                <a:t>curve characteristics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400" dirty="0">
                  <a:latin typeface="+mj-lt"/>
                  <a:cs typeface="Times New Roman" pitchFamily="18" charset="0"/>
                </a:rPr>
                <a:t>x-intercepts of 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sin (</a:t>
              </a:r>
              <a:r>
                <a:rPr lang="en-US" sz="1400" dirty="0" err="1" smtClean="0">
                  <a:latin typeface="+mj-lt"/>
                  <a:cs typeface="Times New Roman" pitchFamily="18" charset="0"/>
                </a:rPr>
                <a:t>cos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) </a:t>
              </a:r>
              <a:r>
                <a:rPr lang="en-US" sz="1400" dirty="0">
                  <a:latin typeface="+mj-lt"/>
                  <a:cs typeface="Times New Roman" pitchFamily="18" charset="0"/>
                </a:rPr>
                <a:t>curve correspond to vertical asymptotes of </a:t>
              </a:r>
              <a:r>
                <a:rPr lang="en-US" sz="1400" dirty="0" err="1" smtClean="0">
                  <a:latin typeface="+mj-lt"/>
                  <a:cs typeface="Times New Roman" pitchFamily="18" charset="0"/>
                </a:rPr>
                <a:t>csc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 (sec) </a:t>
              </a:r>
              <a:r>
                <a:rPr lang="en-US" sz="1400" dirty="0">
                  <a:latin typeface="+mj-lt"/>
                  <a:cs typeface="Times New Roman" pitchFamily="18" charset="0"/>
                </a:rPr>
                <a:t>curve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400" dirty="0">
                  <a:latin typeface="+mj-lt"/>
                  <a:cs typeface="Times New Roman" pitchFamily="18" charset="0"/>
                </a:rPr>
                <a:t>maximum point on 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sin (</a:t>
              </a:r>
              <a:r>
                <a:rPr lang="en-US" sz="1400" dirty="0" err="1" smtClean="0">
                  <a:latin typeface="+mj-lt"/>
                  <a:cs typeface="Times New Roman" pitchFamily="18" charset="0"/>
                </a:rPr>
                <a:t>cos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) </a:t>
              </a:r>
              <a:r>
                <a:rPr lang="en-US" sz="1400" dirty="0">
                  <a:latin typeface="+mj-lt"/>
                  <a:cs typeface="Times New Roman" pitchFamily="18" charset="0"/>
                </a:rPr>
                <a:t>curve corresponds to minimum on </a:t>
              </a:r>
              <a:r>
                <a:rPr lang="en-US" sz="1400" dirty="0" err="1" smtClean="0">
                  <a:latin typeface="+mj-lt"/>
                  <a:cs typeface="Times New Roman" pitchFamily="18" charset="0"/>
                </a:rPr>
                <a:t>csc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 (sec) </a:t>
              </a:r>
              <a:r>
                <a:rPr lang="en-US" sz="1400" dirty="0">
                  <a:latin typeface="+mj-lt"/>
                  <a:cs typeface="Times New Roman" pitchFamily="18" charset="0"/>
                </a:rPr>
                <a:t>curve</a:t>
              </a:r>
            </a:p>
            <a:p>
              <a:pPr marL="225425" indent="-225425">
                <a:buFont typeface="Symbol" pitchFamily="18" charset="2"/>
                <a:buChar char=""/>
                <a:defRPr/>
              </a:pPr>
              <a:r>
                <a:rPr lang="en-US" sz="1400" dirty="0">
                  <a:latin typeface="+mj-lt"/>
                  <a:cs typeface="Times New Roman" pitchFamily="18" charset="0"/>
                </a:rPr>
                <a:t>minimum point on sin 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(</a:t>
              </a:r>
              <a:r>
                <a:rPr lang="en-US" sz="1400" dirty="0" err="1" smtClean="0">
                  <a:latin typeface="+mj-lt"/>
                  <a:cs typeface="Times New Roman" pitchFamily="18" charset="0"/>
                </a:rPr>
                <a:t>cos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) curve </a:t>
              </a:r>
              <a:r>
                <a:rPr lang="en-US" sz="1400" dirty="0">
                  <a:latin typeface="+mj-lt"/>
                  <a:cs typeface="Times New Roman" pitchFamily="18" charset="0"/>
                </a:rPr>
                <a:t>corresponds to maximum on </a:t>
              </a:r>
              <a:r>
                <a:rPr lang="en-US" sz="1400" dirty="0" err="1" smtClean="0">
                  <a:latin typeface="+mj-lt"/>
                  <a:cs typeface="Times New Roman" pitchFamily="18" charset="0"/>
                </a:rPr>
                <a:t>csc</a:t>
              </a:r>
              <a:r>
                <a:rPr lang="en-US" sz="1400" dirty="0" smtClean="0">
                  <a:latin typeface="+mj-lt"/>
                  <a:cs typeface="Times New Roman" pitchFamily="18" charset="0"/>
                </a:rPr>
                <a:t> (sec) curve</a:t>
              </a:r>
              <a:endParaRPr lang="en-US" sz="1400" dirty="0">
                <a:latin typeface="+mj-lt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4648200" y="2743200"/>
                <a:ext cx="4419600" cy="594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tIns="0" bIns="0">
                <a:spAutoFit/>
              </a:bodyPr>
              <a:lstStyle/>
              <a:p>
                <a:pPr>
                  <a:buSzPct val="120000"/>
                  <a:defRPr/>
                </a:pPr>
                <a:r>
                  <a:rPr lang="en-US" sz="16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1600" u="sng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Example</a:t>
                </a:r>
                <a:r>
                  <a:rPr lang="en-US" sz="16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:  Graph y = 2 sec 2x for </a:t>
                </a:r>
                <a:r>
                  <a:rPr lang="en-US" sz="14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6633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663300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1600" i="1">
                            <a:solidFill>
                              <a:srgbClr val="6633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6633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 </a:t>
                </a:r>
                <a:r>
                  <a:rPr lang="en-US" sz="1600" dirty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&lt; x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600" dirty="0">
                    <a:cs typeface="Times New Roman" pitchFamily="18" charset="0"/>
                  </a:rPr>
                  <a:t> </a:t>
                </a:r>
                <a:r>
                  <a:rPr lang="en-US" sz="1600" dirty="0">
                    <a:cs typeface="Times New Roman" pitchFamily="18" charset="0"/>
                  </a:rPr>
                  <a:t>	</a:t>
                </a:r>
                <a:r>
                  <a:rPr lang="en-US" sz="1600" dirty="0" smtClean="0">
                    <a:solidFill>
                      <a:srgbClr val="663300"/>
                    </a:solidFill>
                    <a:latin typeface="Arial"/>
                    <a:cs typeface="Times New Roman" pitchFamily="18" charset="0"/>
                  </a:rPr>
                  <a:t> </a:t>
                </a:r>
                <a:endParaRPr lang="en-US" sz="1400" dirty="0">
                  <a:latin typeface="+mn-lt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9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200" y="2743200"/>
                <a:ext cx="4419600" cy="59439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204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Line 38"/>
          <p:cNvSpPr>
            <a:spLocks noChangeShapeType="1"/>
          </p:cNvSpPr>
          <p:nvPr/>
        </p:nvSpPr>
        <p:spPr bwMode="auto">
          <a:xfrm>
            <a:off x="6019800" y="336831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9"/>
          <p:cNvSpPr>
            <a:spLocks noChangeShapeType="1"/>
          </p:cNvSpPr>
          <p:nvPr/>
        </p:nvSpPr>
        <p:spPr bwMode="auto">
          <a:xfrm flipV="1">
            <a:off x="4576720" y="5116189"/>
            <a:ext cx="4491080" cy="47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44"/>
          <p:cNvSpPr>
            <a:spLocks noChangeShapeType="1"/>
          </p:cNvSpPr>
          <p:nvPr/>
        </p:nvSpPr>
        <p:spPr bwMode="auto">
          <a:xfrm>
            <a:off x="5715000" y="506022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8"/>
          <p:cNvSpPr>
            <a:spLocks noChangeShapeType="1"/>
          </p:cNvSpPr>
          <p:nvPr/>
        </p:nvSpPr>
        <p:spPr bwMode="auto">
          <a:xfrm>
            <a:off x="5943600" y="54257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49"/>
          <p:cNvSpPr>
            <a:spLocks noChangeShapeType="1"/>
          </p:cNvSpPr>
          <p:nvPr/>
        </p:nvSpPr>
        <p:spPr bwMode="auto">
          <a:xfrm>
            <a:off x="5943600" y="57305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50"/>
          <p:cNvSpPr>
            <a:spLocks noChangeShapeType="1"/>
          </p:cNvSpPr>
          <p:nvPr/>
        </p:nvSpPr>
        <p:spPr bwMode="auto">
          <a:xfrm>
            <a:off x="5943600" y="60353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>
            <a:off x="5943600" y="63401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52"/>
          <p:cNvSpPr>
            <a:spLocks noChangeShapeType="1"/>
          </p:cNvSpPr>
          <p:nvPr/>
        </p:nvSpPr>
        <p:spPr bwMode="auto">
          <a:xfrm>
            <a:off x="5943600" y="48161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3"/>
          <p:cNvSpPr>
            <a:spLocks noChangeShapeType="1"/>
          </p:cNvSpPr>
          <p:nvPr/>
        </p:nvSpPr>
        <p:spPr bwMode="auto">
          <a:xfrm>
            <a:off x="5943600" y="45113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54"/>
          <p:cNvSpPr>
            <a:spLocks noChangeShapeType="1"/>
          </p:cNvSpPr>
          <p:nvPr/>
        </p:nvSpPr>
        <p:spPr bwMode="auto">
          <a:xfrm>
            <a:off x="5943600" y="42065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5"/>
          <p:cNvSpPr>
            <a:spLocks noChangeShapeType="1"/>
          </p:cNvSpPr>
          <p:nvPr/>
        </p:nvSpPr>
        <p:spPr bwMode="auto">
          <a:xfrm>
            <a:off x="5943600" y="39017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87"/>
          <p:cNvSpPr>
            <a:spLocks noChangeShapeType="1"/>
          </p:cNvSpPr>
          <p:nvPr/>
        </p:nvSpPr>
        <p:spPr bwMode="auto">
          <a:xfrm>
            <a:off x="5943600" y="66449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410200" y="506022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5105400" y="505549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4800600" y="505549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72390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69342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>
            <a:off x="6629400" y="505549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1"/>
          <p:cNvSpPr>
            <a:spLocks noChangeShapeType="1"/>
          </p:cNvSpPr>
          <p:nvPr/>
        </p:nvSpPr>
        <p:spPr bwMode="auto">
          <a:xfrm>
            <a:off x="6324600" y="505549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/>
        </p:nvSpPr>
        <p:spPr bwMode="auto">
          <a:xfrm>
            <a:off x="78486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1"/>
          <p:cNvSpPr>
            <a:spLocks noChangeShapeType="1"/>
          </p:cNvSpPr>
          <p:nvPr/>
        </p:nvSpPr>
        <p:spPr bwMode="auto">
          <a:xfrm>
            <a:off x="7543800" y="504471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5"/>
          <p:cNvSpPr>
            <a:spLocks noChangeShapeType="1"/>
          </p:cNvSpPr>
          <p:nvPr/>
        </p:nvSpPr>
        <p:spPr bwMode="auto">
          <a:xfrm>
            <a:off x="5943600" y="359691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4"/>
          <p:cNvSpPr>
            <a:spLocks noChangeShapeType="1"/>
          </p:cNvSpPr>
          <p:nvPr/>
        </p:nvSpPr>
        <p:spPr bwMode="auto">
          <a:xfrm>
            <a:off x="8153400" y="504538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4"/>
          <p:cNvSpPr>
            <a:spLocks noChangeShapeType="1"/>
          </p:cNvSpPr>
          <p:nvPr/>
        </p:nvSpPr>
        <p:spPr bwMode="auto">
          <a:xfrm>
            <a:off x="8763000" y="504538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1"/>
          <p:cNvSpPr>
            <a:spLocks noChangeShapeType="1"/>
          </p:cNvSpPr>
          <p:nvPr/>
        </p:nvSpPr>
        <p:spPr bwMode="auto">
          <a:xfrm>
            <a:off x="8458200" y="504538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90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152400" y="1143000"/>
            <a:ext cx="8839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marL="225425" indent="-225425">
              <a:buFont typeface="Symbol" pitchFamily="18" charset="2"/>
              <a:buChar char=""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Below are characteristics of the six basic trigonometry functions </a:t>
            </a:r>
            <a:r>
              <a:rPr lang="en-US" sz="1600" smtClean="0">
                <a:latin typeface="+mj-lt"/>
                <a:cs typeface="Times New Roman" pitchFamily="18" charset="0"/>
              </a:rPr>
              <a:t>(review)…</a:t>
            </a:r>
            <a:endParaRPr lang="en-US" sz="1600" dirty="0">
              <a:latin typeface="+mj-lt"/>
              <a:cs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 of Other Trigonometric Functions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4007079"/>
            <a:ext cx="473392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406754"/>
            <a:ext cx="47148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177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les design template">
  <a:themeElements>
    <a:clrScheme name="Rules design templat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Rule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ules design templat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design templat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design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567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Rules design template</vt:lpstr>
      <vt:lpstr>Graphs of Other Trigonometric Functions</vt:lpstr>
      <vt:lpstr>Graphs of Other Trigonometric Functions</vt:lpstr>
      <vt:lpstr>Graphs of Other Trigonometric Functions</vt:lpstr>
      <vt:lpstr>Graphs of Other Trigonometric Functions</vt:lpstr>
      <vt:lpstr>Graphs of Other Trigonometric Functions</vt:lpstr>
      <vt:lpstr>Graphs of Other Trigonometric Functions</vt:lpstr>
      <vt:lpstr>Graphs of Other Trigonometric Functions</vt:lpstr>
      <vt:lpstr>Graphs of Other Trigonometric Functions</vt:lpstr>
    </vt:vector>
  </TitlesOfParts>
  <Company>Dynetics,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seaver</dc:creator>
  <cp:lastModifiedBy>Seaver-AK</cp:lastModifiedBy>
  <cp:revision>94</cp:revision>
  <cp:lastPrinted>1601-01-01T00:00:00Z</cp:lastPrinted>
  <dcterms:created xsi:type="dcterms:W3CDTF">2007-09-20T18:50:32Z</dcterms:created>
  <dcterms:modified xsi:type="dcterms:W3CDTF">2014-07-07T19:41:32Z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TC010690641033</vt:lpwstr>
  </property>
</Properties>
</file>